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93" r:id="rId3"/>
    <p:sldId id="291" r:id="rId4"/>
    <p:sldId id="292" r:id="rId5"/>
    <p:sldId id="282" r:id="rId6"/>
    <p:sldId id="258" r:id="rId7"/>
    <p:sldId id="281" r:id="rId8"/>
    <p:sldId id="259" r:id="rId9"/>
    <p:sldId id="261" r:id="rId10"/>
    <p:sldId id="290" r:id="rId11"/>
    <p:sldId id="287" r:id="rId12"/>
    <p:sldId id="267" r:id="rId13"/>
    <p:sldId id="271" r:id="rId14"/>
    <p:sldId id="294" r:id="rId15"/>
    <p:sldId id="295" r:id="rId16"/>
    <p:sldId id="28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97" d="100"/>
          <a:sy n="97" d="100"/>
        </p:scale>
        <p:origin x="57" y="2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endParaRPr lang="en-US"/>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i master</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4/7/2022</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161660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4/7/2022</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65797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endParaRPr lang="en-US"/>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i master</a:t>
            </a:r>
          </a:p>
        </p:txBody>
      </p:sp>
      <p:sp>
        <p:nvSpPr>
          <p:cNvPr id="4" name="Pladsholder til dato 3"/>
          <p:cNvSpPr>
            <a:spLocks noGrp="1"/>
          </p:cNvSpPr>
          <p:nvPr>
            <p:ph type="dt" sz="half" idx="10"/>
          </p:nvPr>
        </p:nvSpPr>
        <p:spPr/>
        <p:txBody>
          <a:bodyPr/>
          <a:lstStyle/>
          <a:p>
            <a:fld id="{B7AE9C44-9DAE-47EA-BF7B-527501938C3F}" type="datetimeFigureOut">
              <a:rPr lang="en-US" smtClean="0"/>
              <a:t>4/7/2022</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01371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indhold 2"/>
          <p:cNvSpPr>
            <a:spLocks noGrp="1"/>
          </p:cNvSpPr>
          <p:nvPr>
            <p:ph sz="half" idx="1"/>
          </p:nvPr>
        </p:nvSpPr>
        <p:spPr>
          <a:xfrm>
            <a:off x="838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indhold 3"/>
          <p:cNvSpPr>
            <a:spLocks noGrp="1"/>
          </p:cNvSpPr>
          <p:nvPr>
            <p:ph sz="half" idx="2"/>
          </p:nvPr>
        </p:nvSpPr>
        <p:spPr>
          <a:xfrm>
            <a:off x="6172200" y="1825625"/>
            <a:ext cx="5181600" cy="435133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dato 4"/>
          <p:cNvSpPr>
            <a:spLocks noGrp="1"/>
          </p:cNvSpPr>
          <p:nvPr>
            <p:ph type="dt" sz="half" idx="10"/>
          </p:nvPr>
        </p:nvSpPr>
        <p:spPr/>
        <p:txBody>
          <a:bodyPr/>
          <a:lstStyle/>
          <a:p>
            <a:fld id="{B7AE9C44-9DAE-47EA-BF7B-527501938C3F}" type="datetimeFigureOut">
              <a:rPr lang="en-US" smtClean="0"/>
              <a:t>4/7/2022</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771968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endParaRPr lang="en-US"/>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7" name="Pladsholder til dato 6"/>
          <p:cNvSpPr>
            <a:spLocks noGrp="1"/>
          </p:cNvSpPr>
          <p:nvPr>
            <p:ph type="dt" sz="half" idx="10"/>
          </p:nvPr>
        </p:nvSpPr>
        <p:spPr/>
        <p:txBody>
          <a:bodyPr/>
          <a:lstStyle/>
          <a:p>
            <a:fld id="{B7AE9C44-9DAE-47EA-BF7B-527501938C3F}" type="datetimeFigureOut">
              <a:rPr lang="en-US" smtClean="0"/>
              <a:t>4/7/2022</a:t>
            </a:fld>
            <a:endParaRPr lang="en-US"/>
          </a:p>
        </p:txBody>
      </p:sp>
      <p:sp>
        <p:nvSpPr>
          <p:cNvPr id="8" name="Pladsholder til sidefod 7"/>
          <p:cNvSpPr>
            <a:spLocks noGrp="1"/>
          </p:cNvSpPr>
          <p:nvPr>
            <p:ph type="ftr" sz="quarter" idx="11"/>
          </p:nvPr>
        </p:nvSpPr>
        <p:spPr/>
        <p:txBody>
          <a:bodyPr/>
          <a:lstStyle/>
          <a:p>
            <a:endParaRPr lang="en-US"/>
          </a:p>
        </p:txBody>
      </p:sp>
      <p:sp>
        <p:nvSpPr>
          <p:cNvPr id="9" name="Pladsholder til slidenummer 8"/>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786149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dato 2"/>
          <p:cNvSpPr>
            <a:spLocks noGrp="1"/>
          </p:cNvSpPr>
          <p:nvPr>
            <p:ph type="dt" sz="half" idx="10"/>
          </p:nvPr>
        </p:nvSpPr>
        <p:spPr/>
        <p:txBody>
          <a:bodyPr/>
          <a:lstStyle/>
          <a:p>
            <a:fld id="{B7AE9C44-9DAE-47EA-BF7B-527501938C3F}" type="datetimeFigureOut">
              <a:rPr lang="en-US" smtClean="0"/>
              <a:t>4/7/2022</a:t>
            </a:fld>
            <a:endParaRPr lang="en-US"/>
          </a:p>
        </p:txBody>
      </p:sp>
      <p:sp>
        <p:nvSpPr>
          <p:cNvPr id="4" name="Pladsholder til sidefod 3"/>
          <p:cNvSpPr>
            <a:spLocks noGrp="1"/>
          </p:cNvSpPr>
          <p:nvPr>
            <p:ph type="ftr" sz="quarter" idx="11"/>
          </p:nvPr>
        </p:nvSpPr>
        <p:spPr/>
        <p:txBody>
          <a:bodyPr/>
          <a:lstStyle/>
          <a:p>
            <a:endParaRPr lang="en-US"/>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73774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B7AE9C44-9DAE-47EA-BF7B-527501938C3F}" type="datetimeFigureOut">
              <a:rPr lang="en-US" smtClean="0"/>
              <a:t>4/7/2022</a:t>
            </a:fld>
            <a:endParaRPr lang="en-US"/>
          </a:p>
        </p:txBody>
      </p:sp>
      <p:sp>
        <p:nvSpPr>
          <p:cNvPr id="3" name="Pladsholder til sidefod 2"/>
          <p:cNvSpPr>
            <a:spLocks noGrp="1"/>
          </p:cNvSpPr>
          <p:nvPr>
            <p:ph type="ftr" sz="quarter" idx="11"/>
          </p:nvPr>
        </p:nvSpPr>
        <p:spPr/>
        <p:txBody>
          <a:bodyPr/>
          <a:lstStyle/>
          <a:p>
            <a:endParaRPr lang="en-US"/>
          </a:p>
        </p:txBody>
      </p:sp>
      <p:sp>
        <p:nvSpPr>
          <p:cNvPr id="4" name="Pladsholder til slidenummer 3"/>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525010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4/7/2022</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90453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endParaRPr lang="en-US"/>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i master</a:t>
            </a:r>
          </a:p>
        </p:txBody>
      </p:sp>
      <p:sp>
        <p:nvSpPr>
          <p:cNvPr id="5" name="Pladsholder til dato 4"/>
          <p:cNvSpPr>
            <a:spLocks noGrp="1"/>
          </p:cNvSpPr>
          <p:nvPr>
            <p:ph type="dt" sz="half" idx="10"/>
          </p:nvPr>
        </p:nvSpPr>
        <p:spPr/>
        <p:txBody>
          <a:bodyPr/>
          <a:lstStyle/>
          <a:p>
            <a:fld id="{B7AE9C44-9DAE-47EA-BF7B-527501938C3F}" type="datetimeFigureOut">
              <a:rPr lang="en-US" smtClean="0"/>
              <a:t>4/7/2022</a:t>
            </a:fld>
            <a:endParaRPr lang="en-US"/>
          </a:p>
        </p:txBody>
      </p:sp>
      <p:sp>
        <p:nvSpPr>
          <p:cNvPr id="6" name="Pladsholder til sidefod 5"/>
          <p:cNvSpPr>
            <a:spLocks noGrp="1"/>
          </p:cNvSpPr>
          <p:nvPr>
            <p:ph type="ftr" sz="quarter" idx="11"/>
          </p:nvPr>
        </p:nvSpPr>
        <p:spPr/>
        <p:txBody>
          <a:bodyPr/>
          <a:lstStyle/>
          <a:p>
            <a:endParaRPr lang="en-US"/>
          </a:p>
        </p:txBody>
      </p:sp>
      <p:sp>
        <p:nvSpPr>
          <p:cNvPr id="7" name="Pladsholder til slidenummer 6"/>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293460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endParaRPr lang="en-US"/>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4/7/2022</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378399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endParaRPr lang="en-US"/>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10"/>
          </p:nvPr>
        </p:nvSpPr>
        <p:spPr/>
        <p:txBody>
          <a:bodyPr/>
          <a:lstStyle/>
          <a:p>
            <a:fld id="{B7AE9C44-9DAE-47EA-BF7B-527501938C3F}" type="datetimeFigureOut">
              <a:rPr lang="en-US" smtClean="0"/>
              <a:t>4/7/2022</a:t>
            </a:fld>
            <a:endParaRPr lang="en-US"/>
          </a:p>
        </p:txBody>
      </p:sp>
      <p:sp>
        <p:nvSpPr>
          <p:cNvPr id="5" name="Pladsholder til sidefod 4"/>
          <p:cNvSpPr>
            <a:spLocks noGrp="1"/>
          </p:cNvSpPr>
          <p:nvPr>
            <p:ph type="ftr" sz="quarter" idx="11"/>
          </p:nvPr>
        </p:nvSpPr>
        <p:spPr/>
        <p:txBody>
          <a:bodyPr/>
          <a:lstStyle/>
          <a:p>
            <a:endParaRPr lang="en-US"/>
          </a:p>
        </p:txBody>
      </p:sp>
      <p:sp>
        <p:nvSpPr>
          <p:cNvPr id="6" name="Pladsholder til slidenummer 5"/>
          <p:cNvSpPr>
            <a:spLocks noGrp="1"/>
          </p:cNvSpPr>
          <p:nvPr>
            <p:ph type="sldNum" sz="quarter" idx="12"/>
          </p:nvPr>
        </p:nvSpPr>
        <p:spPr/>
        <p:txBody>
          <a:bodyPr/>
          <a:lstStyle/>
          <a:p>
            <a:fld id="{0D0FC2E3-A69C-4D5E-9D0D-9F10D106B08F}" type="slidenum">
              <a:rPr lang="en-US" smtClean="0"/>
              <a:t>‹nr.›</a:t>
            </a:fld>
            <a:endParaRPr lang="en-US"/>
          </a:p>
        </p:txBody>
      </p:sp>
    </p:spTree>
    <p:extLst>
      <p:ext uri="{BB962C8B-B14F-4D97-AF65-F5344CB8AC3E}">
        <p14:creationId xmlns:p14="http://schemas.microsoft.com/office/powerpoint/2010/main" val="13351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endParaRPr lang="en-US"/>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en-US"/>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AE9C44-9DAE-47EA-BF7B-527501938C3F}" type="datetimeFigureOut">
              <a:rPr lang="en-US" smtClean="0"/>
              <a:t>4/7/2022</a:t>
            </a:fld>
            <a:endParaRPr lang="en-US"/>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0FC2E3-A69C-4D5E-9D0D-9F10D106B08F}" type="slidenum">
              <a:rPr lang="en-US" smtClean="0"/>
              <a:t>‹nr.›</a:t>
            </a:fld>
            <a:endParaRPr lang="en-US"/>
          </a:p>
        </p:txBody>
      </p:sp>
    </p:spTree>
    <p:extLst>
      <p:ext uri="{BB962C8B-B14F-4D97-AF65-F5344CB8AC3E}">
        <p14:creationId xmlns:p14="http://schemas.microsoft.com/office/powerpoint/2010/main" val="450563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D880886B-02ED-4317-9236-CB60C22CF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F1114BD-67E2-4FED-93C9-FF6800D57948}"/>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100" kern="1200">
                <a:solidFill>
                  <a:schemeClr val="tx1"/>
                </a:solidFill>
                <a:latin typeface="+mj-lt"/>
                <a:ea typeface="+mj-ea"/>
                <a:cs typeface="+mj-cs"/>
              </a:rPr>
              <a:t>Skolelederens årsberetning 2022</a:t>
            </a:r>
          </a:p>
        </p:txBody>
      </p:sp>
      <p:pic>
        <p:nvPicPr>
          <p:cNvPr id="10" name="Billede 9" descr="Et billede, der indeholder tekst, træ, udendørs, skilt&#10;&#10;Automatisk genereret beskrivelse">
            <a:extLst>
              <a:ext uri="{FF2B5EF4-FFF2-40B4-BE49-F238E27FC236}">
                <a16:creationId xmlns:a16="http://schemas.microsoft.com/office/drawing/2014/main" id="{A5EBECE1-7A2A-488F-9250-20B290C907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071" b="4179"/>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8" name="Billede 7" descr="Et billede, der indeholder udendørs, græs, graffiti, malet&#10;&#10;Automatisk genereret beskrivelse">
            <a:extLst>
              <a:ext uri="{FF2B5EF4-FFF2-40B4-BE49-F238E27FC236}">
                <a16:creationId xmlns:a16="http://schemas.microsoft.com/office/drawing/2014/main" id="{F3944117-23F5-41A8-BA7E-131EB7794D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401" r="2" b="19916"/>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
        <p:nvSpPr>
          <p:cNvPr id="69" name="sketch line">
            <a:extLst>
              <a:ext uri="{FF2B5EF4-FFF2-40B4-BE49-F238E27FC236}">
                <a16:creationId xmlns:a16="http://schemas.microsoft.com/office/drawing/2014/main" id="{28C31856-6ABF-41FD-B683-B06E5FFF9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8439"/>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3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lede 3" descr="Et billede, der indeholder udendørs, vej, person, personer&#10;&#10;Automatisk genereret beskrivelse">
            <a:extLst>
              <a:ext uri="{FF2B5EF4-FFF2-40B4-BE49-F238E27FC236}">
                <a16:creationId xmlns:a16="http://schemas.microsoft.com/office/drawing/2014/main" id="{9BD09ED9-0C53-409E-AC36-20836D290B3C}"/>
              </a:ext>
            </a:extLst>
          </p:cNvPr>
          <p:cNvPicPr>
            <a:picLocks noChangeAspect="1"/>
          </p:cNvPicPr>
          <p:nvPr/>
        </p:nvPicPr>
        <p:blipFill rotWithShape="1">
          <a:blip r:embed="rId2">
            <a:extLst>
              <a:ext uri="{28A0092B-C50C-407E-A947-70E740481C1C}">
                <a14:useLocalDpi xmlns:a14="http://schemas.microsoft.com/office/drawing/2010/main" val="0"/>
              </a:ext>
            </a:extLst>
          </a:blip>
          <a:srcRect t="6138" b="9592"/>
          <a:stretch/>
        </p:blipFill>
        <p:spPr>
          <a:xfrm>
            <a:off x="20" y="0"/>
            <a:ext cx="12191980" cy="6857990"/>
          </a:xfrm>
          <a:prstGeom prst="rect">
            <a:avLst/>
          </a:prstGeom>
        </p:spPr>
      </p:pic>
      <p:sp>
        <p:nvSpPr>
          <p:cNvPr id="18" name="Rectangle 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F6DCABE-4100-48FA-BD5D-8866A9DE96B5}"/>
              </a:ext>
            </a:extLst>
          </p:cNvPr>
          <p:cNvSpPr>
            <a:spLocks noGrp="1"/>
          </p:cNvSpPr>
          <p:nvPr>
            <p:ph type="title"/>
          </p:nvPr>
        </p:nvSpPr>
        <p:spPr>
          <a:xfrm>
            <a:off x="523875" y="5317240"/>
            <a:ext cx="11210925" cy="744836"/>
          </a:xfrm>
        </p:spPr>
        <p:txBody>
          <a:bodyPr>
            <a:normAutofit/>
          </a:bodyPr>
          <a:lstStyle/>
          <a:p>
            <a:pPr algn="ctr"/>
            <a:r>
              <a:rPr lang="da-DK" sz="3600" dirty="0">
                <a:solidFill>
                  <a:schemeClr val="tx1">
                    <a:lumMod val="85000"/>
                    <a:lumOff val="15000"/>
                  </a:schemeClr>
                </a:solidFill>
              </a:rPr>
              <a:t>Vi er nu 297 elever og 48 medarbejdere på VPS</a:t>
            </a:r>
          </a:p>
        </p:txBody>
      </p:sp>
      <p:cxnSp>
        <p:nvCxnSpPr>
          <p:cNvPr id="20"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67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9D1E906-EAFC-4FD0-BF9E-8075026A2778}"/>
              </a:ext>
            </a:extLst>
          </p:cNvPr>
          <p:cNvSpPr>
            <a:spLocks noGrp="1"/>
          </p:cNvSpPr>
          <p:nvPr>
            <p:ph type="title"/>
          </p:nvPr>
        </p:nvSpPr>
        <p:spPr>
          <a:xfrm>
            <a:off x="836679" y="233082"/>
            <a:ext cx="6002110" cy="1986241"/>
          </a:xfrm>
        </p:spPr>
        <p:txBody>
          <a:bodyPr>
            <a:normAutofit/>
          </a:bodyPr>
          <a:lstStyle/>
          <a:p>
            <a:r>
              <a:rPr lang="da-DK" sz="1200" i="1" dirty="0"/>
              <a:t>Det er en ulige konkurrence, vi har med privatskolerne. En privatskole kan sætte et loft for, hvor mange elever, de ønsker at modtage. De kan også sige nej til bogligt svage elever, eller børn som ikke fungerer socialt. Vi kan ikke afvise nogen, og vi ønsker heller ikke at afvise nogen, vores folkeskole er for alle. Samtidig skal kommunen aflevere penge til privatskolen, siger Helge Friis </a:t>
            </a:r>
            <a:br>
              <a:rPr lang="da-DK" sz="1200" i="1" dirty="0"/>
            </a:br>
            <a:br>
              <a:rPr lang="da-DK" sz="1200" i="1" dirty="0"/>
            </a:br>
            <a:br>
              <a:rPr lang="da-DK" sz="1200" i="1" dirty="0"/>
            </a:br>
            <a:br>
              <a:rPr lang="da-DK" sz="1200" i="1" dirty="0"/>
            </a:br>
            <a:r>
              <a:rPr lang="da-DK" sz="4000" dirty="0"/>
              <a:t>Fakta….</a:t>
            </a:r>
          </a:p>
        </p:txBody>
      </p:sp>
      <p:sp>
        <p:nvSpPr>
          <p:cNvPr id="3" name="Pladsholder til indhold 2">
            <a:extLst>
              <a:ext uri="{FF2B5EF4-FFF2-40B4-BE49-F238E27FC236}">
                <a16:creationId xmlns:a16="http://schemas.microsoft.com/office/drawing/2014/main" id="{7B61C257-330A-4E29-B7F3-E33BF69EB32B}"/>
              </a:ext>
            </a:extLst>
          </p:cNvPr>
          <p:cNvSpPr>
            <a:spLocks noGrp="1"/>
          </p:cNvSpPr>
          <p:nvPr>
            <p:ph idx="1"/>
          </p:nvPr>
        </p:nvSpPr>
        <p:spPr>
          <a:xfrm>
            <a:off x="836679" y="2518986"/>
            <a:ext cx="6002110" cy="4155889"/>
          </a:xfrm>
        </p:spPr>
        <p:txBody>
          <a:bodyPr>
            <a:normAutofit/>
          </a:bodyPr>
          <a:lstStyle/>
          <a:p>
            <a:r>
              <a:rPr lang="da-DK" sz="2000" dirty="0"/>
              <a:t>297 elever fordelt på en stor 0.klasse, to 1.klasser., en 2.klasse, en 3.klasse, to 4.klasser, to 5.klasser, en 6.klasse, en 7.klasse, en 8.klasse og en 9.klasse.</a:t>
            </a:r>
          </a:p>
          <a:p>
            <a:r>
              <a:rPr lang="da-DK" sz="2000" dirty="0"/>
              <a:t>Max 24 elever i klasserne</a:t>
            </a:r>
          </a:p>
          <a:p>
            <a:r>
              <a:rPr lang="da-DK" sz="2000" dirty="0"/>
              <a:t>Pt. 7 SPS-elever (elever som får tildelt specialpædagogisk støtte i 12 lektioner) Fra kommende skoleår vil der være 13 SPS-elever.</a:t>
            </a:r>
          </a:p>
          <a:p>
            <a:r>
              <a:rPr lang="da-DK" sz="2000" dirty="0"/>
              <a:t>Fra 3. klasse - 9.klasse er der 40 elever med danskfaglige udfordringer hvoraf 15 elever er testet ordblinde.</a:t>
            </a:r>
          </a:p>
          <a:p>
            <a:r>
              <a:rPr lang="da-DK" sz="2000" dirty="0"/>
              <a:t>Øvrige faglige og personlige udfordringer</a:t>
            </a:r>
          </a:p>
          <a:p>
            <a:r>
              <a:rPr lang="da-DK" sz="2000" dirty="0"/>
              <a:t>Skilsmissegrupper</a:t>
            </a:r>
          </a:p>
          <a:p>
            <a:pPr marL="0" indent="0">
              <a:buNone/>
            </a:pPr>
            <a:endParaRPr lang="da-DK" sz="1900" dirty="0"/>
          </a:p>
          <a:p>
            <a:endParaRPr lang="da-DK" sz="1900" dirty="0"/>
          </a:p>
        </p:txBody>
      </p:sp>
      <p:pic>
        <p:nvPicPr>
          <p:cNvPr id="7" name="Billede 6" descr="Et billede, der indeholder bygning, udendørs, mursten&#10;&#10;Automatisk genereret beskrivelse">
            <a:extLst>
              <a:ext uri="{FF2B5EF4-FFF2-40B4-BE49-F238E27FC236}">
                <a16:creationId xmlns:a16="http://schemas.microsoft.com/office/drawing/2014/main" id="{58769C0D-C6D9-4D6B-9FB0-23395BC25EC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066" r="15794"/>
          <a:stretch/>
        </p:blipFill>
        <p:spPr>
          <a:xfrm>
            <a:off x="7199440" y="10"/>
            <a:ext cx="4992560" cy="6857990"/>
          </a:xfrm>
          <a:prstGeom prst="rect">
            <a:avLst/>
          </a:prstGeom>
          <a:effectLst/>
        </p:spPr>
      </p:pic>
    </p:spTree>
    <p:extLst>
      <p:ext uri="{BB962C8B-B14F-4D97-AF65-F5344CB8AC3E}">
        <p14:creationId xmlns:p14="http://schemas.microsoft.com/office/powerpoint/2010/main" val="375627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AA41D0-E367-4690-BCD5-21248059CEA8}"/>
              </a:ext>
            </a:extLst>
          </p:cNvPr>
          <p:cNvSpPr>
            <a:spLocks noGrp="1"/>
          </p:cNvSpPr>
          <p:nvPr>
            <p:ph type="title"/>
          </p:nvPr>
        </p:nvSpPr>
        <p:spPr>
          <a:xfrm>
            <a:off x="609601" y="4385066"/>
            <a:ext cx="11223522" cy="1317643"/>
          </a:xfrm>
          <a:prstGeom prst="ellipse">
            <a:avLst/>
          </a:prstGeom>
        </p:spPr>
        <p:txBody>
          <a:bodyPr vert="horz" lIns="91440" tIns="45720" rIns="91440" bIns="45720" rtlCol="0" anchor="b">
            <a:normAutofit/>
          </a:bodyPr>
          <a:lstStyle/>
          <a:p>
            <a:r>
              <a:rPr lang="en-US" sz="2000" dirty="0" err="1"/>
              <a:t>Åben</a:t>
            </a:r>
            <a:r>
              <a:rPr lang="en-US" sz="2000" dirty="0"/>
              <a:t> invitation </a:t>
            </a:r>
            <a:r>
              <a:rPr lang="en-US" sz="2000" dirty="0" err="1"/>
              <a:t>til</a:t>
            </a:r>
            <a:r>
              <a:rPr lang="en-US" sz="2000" kern="1200" dirty="0">
                <a:solidFill>
                  <a:schemeClr val="tx1"/>
                </a:solidFill>
                <a:latin typeface="+mj-lt"/>
                <a:ea typeface="+mj-ea"/>
                <a:cs typeface="+mj-cs"/>
              </a:rPr>
              <a:t> Helge </a:t>
            </a:r>
            <a:r>
              <a:rPr lang="en-US" sz="2000" dirty="0"/>
              <a:t>F</a:t>
            </a:r>
            <a:r>
              <a:rPr lang="en-US" sz="2000" kern="1200" dirty="0">
                <a:solidFill>
                  <a:schemeClr val="tx1"/>
                </a:solidFill>
                <a:latin typeface="+mj-lt"/>
                <a:ea typeface="+mj-ea"/>
                <a:cs typeface="+mj-cs"/>
              </a:rPr>
              <a:t>riis og Steffen Jensen</a:t>
            </a:r>
            <a:r>
              <a:rPr lang="en-US" sz="2000" dirty="0"/>
              <a:t>,</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så</a:t>
            </a:r>
            <a:r>
              <a:rPr lang="en-US" sz="2000" kern="1200" dirty="0">
                <a:solidFill>
                  <a:schemeClr val="tx1"/>
                </a:solidFill>
                <a:latin typeface="+mj-lt"/>
                <a:ea typeface="+mj-ea"/>
                <a:cs typeface="+mj-cs"/>
              </a:rPr>
              <a:t> </a:t>
            </a:r>
            <a:r>
              <a:rPr lang="en-US" sz="2000" kern="1200" dirty="0" err="1">
                <a:solidFill>
                  <a:schemeClr val="tx1"/>
                </a:solidFill>
                <a:latin typeface="+mj-lt"/>
                <a:ea typeface="+mj-ea"/>
                <a:cs typeface="+mj-cs"/>
              </a:rPr>
              <a:t>fortæller</a:t>
            </a:r>
            <a:r>
              <a:rPr lang="en-US" sz="2000" kern="1200" dirty="0">
                <a:solidFill>
                  <a:schemeClr val="tx1"/>
                </a:solidFill>
                <a:latin typeface="+mj-lt"/>
                <a:ea typeface="+mj-ea"/>
                <a:cs typeface="+mj-cs"/>
              </a:rPr>
              <a:t> </a:t>
            </a:r>
            <a:r>
              <a:rPr lang="en-US" sz="2000" kern="1200">
                <a:solidFill>
                  <a:schemeClr val="tx1"/>
                </a:solidFill>
                <a:latin typeface="+mj-lt"/>
                <a:ea typeface="+mj-ea"/>
                <a:cs typeface="+mj-cs"/>
              </a:rPr>
              <a:t>vi gerne.</a:t>
            </a:r>
            <a:endParaRPr lang="en-US" sz="2000" kern="1200" dirty="0">
              <a:solidFill>
                <a:schemeClr val="tx1"/>
              </a:solidFill>
              <a:latin typeface="+mj-lt"/>
              <a:ea typeface="+mj-ea"/>
              <a:cs typeface="+mj-cs"/>
            </a:endParaRPr>
          </a:p>
        </p:txBody>
      </p:sp>
      <p:pic>
        <p:nvPicPr>
          <p:cNvPr id="3" name="Billede 2">
            <a:extLst>
              <a:ext uri="{FF2B5EF4-FFF2-40B4-BE49-F238E27FC236}">
                <a16:creationId xmlns:a16="http://schemas.microsoft.com/office/drawing/2014/main" id="{F5B65BEF-9BA1-4D2C-B02E-6B383B1CBB4E}"/>
              </a:ext>
            </a:extLst>
          </p:cNvPr>
          <p:cNvPicPr>
            <a:picLocks noChangeAspect="1"/>
          </p:cNvPicPr>
          <p:nvPr/>
        </p:nvPicPr>
        <p:blipFill rotWithShape="1">
          <a:blip r:embed="rId2"/>
          <a:srcRect t="2520" r="-1" b="11610"/>
          <a:stretch/>
        </p:blipFill>
        <p:spPr>
          <a:xfrm>
            <a:off x="20" y="10"/>
            <a:ext cx="4059916" cy="4242806"/>
          </a:xfrm>
          <a:prstGeom prst="rect">
            <a:avLst/>
          </a:prstGeom>
        </p:spPr>
      </p:pic>
      <p:pic>
        <p:nvPicPr>
          <p:cNvPr id="5" name="Billede 4">
            <a:extLst>
              <a:ext uri="{FF2B5EF4-FFF2-40B4-BE49-F238E27FC236}">
                <a16:creationId xmlns:a16="http://schemas.microsoft.com/office/drawing/2014/main" id="{B446B5A7-F570-4717-99D5-6E40DD48EDA9}"/>
              </a:ext>
            </a:extLst>
          </p:cNvPr>
          <p:cNvPicPr>
            <a:picLocks noChangeAspect="1"/>
          </p:cNvPicPr>
          <p:nvPr/>
        </p:nvPicPr>
        <p:blipFill rotWithShape="1">
          <a:blip r:embed="rId3"/>
          <a:srcRect l="4442"/>
          <a:stretch/>
        </p:blipFill>
        <p:spPr>
          <a:xfrm>
            <a:off x="4090482" y="-1"/>
            <a:ext cx="4062918" cy="4242816"/>
          </a:xfrm>
          <a:prstGeom prst="rect">
            <a:avLst/>
          </a:prstGeom>
        </p:spPr>
      </p:pic>
      <p:pic>
        <p:nvPicPr>
          <p:cNvPr id="4" name="Billede 3">
            <a:extLst>
              <a:ext uri="{FF2B5EF4-FFF2-40B4-BE49-F238E27FC236}">
                <a16:creationId xmlns:a16="http://schemas.microsoft.com/office/drawing/2014/main" id="{863D0B71-DD3C-4AE9-9972-4B3657194D50}"/>
              </a:ext>
            </a:extLst>
          </p:cNvPr>
          <p:cNvPicPr>
            <a:picLocks noChangeAspect="1"/>
          </p:cNvPicPr>
          <p:nvPr/>
        </p:nvPicPr>
        <p:blipFill rotWithShape="1">
          <a:blip r:embed="rId4"/>
          <a:srcRect t="4273" r="-2" b="9771"/>
          <a:stretch/>
        </p:blipFill>
        <p:spPr>
          <a:xfrm>
            <a:off x="8132064" y="10"/>
            <a:ext cx="4059936" cy="4242806"/>
          </a:xfrm>
          <a:prstGeom prst="rect">
            <a:avLst/>
          </a:prstGeom>
        </p:spPr>
      </p:pic>
      <p:cxnSp>
        <p:nvCxnSpPr>
          <p:cNvPr id="21" name="Straight Connector 20">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04289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6D38896-5055-4735-807A-6DB0D800B9B7}"/>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0"/>
            <a:ext cx="12192000" cy="6857990"/>
          </a:xfrm>
          <a:prstGeom prst="rect">
            <a:avLst/>
          </a:prstGeom>
        </p:spPr>
      </p:pic>
      <p:sp>
        <p:nvSpPr>
          <p:cNvPr id="2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el 1">
            <a:extLst>
              <a:ext uri="{FF2B5EF4-FFF2-40B4-BE49-F238E27FC236}">
                <a16:creationId xmlns:a16="http://schemas.microsoft.com/office/drawing/2014/main" id="{9B12EF8C-5428-416B-AE32-1A2C5C3B0257}"/>
              </a:ext>
            </a:extLst>
          </p:cNvPr>
          <p:cNvSpPr>
            <a:spLocks noGrp="1"/>
          </p:cNvSpPr>
          <p:nvPr>
            <p:ph type="title"/>
          </p:nvPr>
        </p:nvSpPr>
        <p:spPr>
          <a:xfrm>
            <a:off x="709448" y="1913950"/>
            <a:ext cx="4204137" cy="1342754"/>
          </a:xfrm>
        </p:spPr>
        <p:txBody>
          <a:bodyPr>
            <a:normAutofit/>
          </a:bodyPr>
          <a:lstStyle/>
          <a:p>
            <a:pPr algn="ctr"/>
            <a:br>
              <a:rPr lang="da-DK" sz="2800" dirty="0"/>
            </a:br>
            <a:endParaRPr lang="da-DK" sz="2800" dirty="0"/>
          </a:p>
        </p:txBody>
      </p:sp>
      <p:cxnSp>
        <p:nvCxnSpPr>
          <p:cNvPr id="28" name="Straight Connector 2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3EADB3E6-8D8C-4172-9F52-4DD3C004D629}"/>
              </a:ext>
            </a:extLst>
          </p:cNvPr>
          <p:cNvSpPr>
            <a:spLocks noGrp="1"/>
          </p:cNvSpPr>
          <p:nvPr>
            <p:ph idx="1"/>
          </p:nvPr>
        </p:nvSpPr>
        <p:spPr>
          <a:xfrm>
            <a:off x="525516" y="3417573"/>
            <a:ext cx="4593021" cy="2619839"/>
          </a:xfrm>
        </p:spPr>
        <p:txBody>
          <a:bodyPr anchor="ctr">
            <a:normAutofit fontScale="55000" lnSpcReduction="20000"/>
          </a:bodyPr>
          <a:lstStyle/>
          <a:p>
            <a:pPr marL="0" indent="0">
              <a:buNone/>
            </a:pPr>
            <a:endParaRPr lang="da-DK" sz="1800" dirty="0"/>
          </a:p>
          <a:p>
            <a:pPr marL="0" indent="0">
              <a:buNone/>
            </a:pPr>
            <a:endParaRPr lang="da-DK" sz="1800" dirty="0"/>
          </a:p>
          <a:p>
            <a:pPr marL="0" indent="0">
              <a:buNone/>
            </a:pPr>
            <a:endParaRPr lang="da-DK" sz="3200" b="1" dirty="0"/>
          </a:p>
          <a:p>
            <a:pPr marL="0" indent="0">
              <a:buNone/>
            </a:pPr>
            <a:r>
              <a:rPr lang="da-DK" sz="4400" b="1" dirty="0">
                <a:solidFill>
                  <a:srgbClr val="FF0000"/>
                </a:solidFill>
              </a:rPr>
              <a:t>Vi kan ikke komme helt udenom Corona, som heldigvis fylder meget mindre nu.</a:t>
            </a:r>
          </a:p>
          <a:p>
            <a:pPr marL="0" indent="0">
              <a:buNone/>
            </a:pPr>
            <a:endParaRPr lang="da-DK" sz="1800" dirty="0"/>
          </a:p>
          <a:p>
            <a:pPr marL="0" indent="0">
              <a:buNone/>
            </a:pPr>
            <a:endParaRPr lang="da-DK" sz="1800" dirty="0"/>
          </a:p>
          <a:p>
            <a:pPr marL="0" indent="0">
              <a:buNone/>
            </a:pPr>
            <a:endParaRPr lang="da-DK" sz="1800" dirty="0"/>
          </a:p>
          <a:p>
            <a:pPr marL="0" indent="0">
              <a:buNone/>
            </a:pPr>
            <a:r>
              <a:rPr lang="da-DK" sz="1800" dirty="0"/>
              <a:t>.</a:t>
            </a:r>
          </a:p>
          <a:p>
            <a:endParaRPr lang="da-DK" sz="1800" dirty="0"/>
          </a:p>
        </p:txBody>
      </p:sp>
    </p:spTree>
    <p:extLst>
      <p:ext uri="{BB962C8B-B14F-4D97-AF65-F5344CB8AC3E}">
        <p14:creationId xmlns:p14="http://schemas.microsoft.com/office/powerpoint/2010/main" val="2976980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DBEE-C5AF-4242-AA6E-063408FE008E}"/>
              </a:ext>
            </a:extLst>
          </p:cNvPr>
          <p:cNvSpPr>
            <a:spLocks noGrp="1"/>
          </p:cNvSpPr>
          <p:nvPr>
            <p:ph type="title"/>
          </p:nvPr>
        </p:nvSpPr>
        <p:spPr>
          <a:xfrm>
            <a:off x="838200" y="365126"/>
            <a:ext cx="10515600" cy="706590"/>
          </a:xfrm>
        </p:spPr>
        <p:txBody>
          <a:bodyPr>
            <a:normAutofit fontScale="90000"/>
          </a:bodyPr>
          <a:lstStyle/>
          <a:p>
            <a:r>
              <a:rPr lang="en-US" sz="3600" b="1" dirty="0">
                <a:solidFill>
                  <a:srgbClr val="FF0000"/>
                </a:solidFill>
              </a:rPr>
              <a:t>Vi </a:t>
            </a:r>
            <a:r>
              <a:rPr lang="en-US" sz="3600" b="1" dirty="0" err="1">
                <a:solidFill>
                  <a:srgbClr val="FF0000"/>
                </a:solidFill>
              </a:rPr>
              <a:t>har</a:t>
            </a:r>
            <a:r>
              <a:rPr lang="en-US" sz="3600" b="1" dirty="0">
                <a:solidFill>
                  <a:srgbClr val="FF0000"/>
                </a:solidFill>
              </a:rPr>
              <a:t> </a:t>
            </a:r>
            <a:r>
              <a:rPr lang="en-US" sz="3600" b="1" dirty="0" err="1">
                <a:solidFill>
                  <a:srgbClr val="FF0000"/>
                </a:solidFill>
              </a:rPr>
              <a:t>savnet</a:t>
            </a:r>
            <a:r>
              <a:rPr lang="en-US" sz="3600" b="1" dirty="0">
                <a:solidFill>
                  <a:srgbClr val="FF0000"/>
                </a:solidFill>
              </a:rPr>
              <a:t> det, vi </a:t>
            </a:r>
            <a:r>
              <a:rPr lang="en-US" sz="3600" b="1" dirty="0" err="1">
                <a:solidFill>
                  <a:srgbClr val="FF0000"/>
                </a:solidFill>
              </a:rPr>
              <a:t>har</a:t>
            </a:r>
            <a:r>
              <a:rPr lang="en-US" sz="3600" b="1" dirty="0">
                <a:solidFill>
                  <a:srgbClr val="FF0000"/>
                </a:solidFill>
              </a:rPr>
              <a:t> </a:t>
            </a:r>
            <a:r>
              <a:rPr lang="en-US" sz="3600" b="1" dirty="0" err="1">
                <a:solidFill>
                  <a:srgbClr val="FF0000"/>
                </a:solidFill>
              </a:rPr>
              <a:t>sammen</a:t>
            </a:r>
            <a:r>
              <a:rPr lang="en-US" sz="3600" b="1" dirty="0">
                <a:solidFill>
                  <a:srgbClr val="FF0000"/>
                </a:solidFill>
              </a:rPr>
              <a:t>!  </a:t>
            </a:r>
            <a:r>
              <a:rPr lang="en-US" dirty="0">
                <a:sym typeface="Wingdings" panose="05000000000000000000" pitchFamily="2" charset="2"/>
              </a:rPr>
              <a:t> </a:t>
            </a:r>
            <a:endParaRPr lang="en-US" dirty="0"/>
          </a:p>
        </p:txBody>
      </p:sp>
      <p:sp>
        <p:nvSpPr>
          <p:cNvPr id="3" name="Content Placeholder 2">
            <a:extLst>
              <a:ext uri="{FF2B5EF4-FFF2-40B4-BE49-F238E27FC236}">
                <a16:creationId xmlns:a16="http://schemas.microsoft.com/office/drawing/2014/main" id="{890691CC-1E8E-49AF-99F9-5613B71CC21B}"/>
              </a:ext>
            </a:extLst>
          </p:cNvPr>
          <p:cNvSpPr>
            <a:spLocks noGrp="1"/>
          </p:cNvSpPr>
          <p:nvPr>
            <p:ph idx="1"/>
          </p:nvPr>
        </p:nvSpPr>
        <p:spPr>
          <a:xfrm>
            <a:off x="838200" y="1018308"/>
            <a:ext cx="10515600" cy="5621483"/>
          </a:xfrm>
        </p:spPr>
        <p:txBody>
          <a:bodyPr>
            <a:normAutofit lnSpcReduction="10000"/>
          </a:bodyPr>
          <a:lstStyle/>
          <a:p>
            <a:pPr marL="0" indent="0">
              <a:buNone/>
            </a:pPr>
            <a:endParaRPr lang="da-DK" sz="2400" u="sng" dirty="0"/>
          </a:p>
          <a:p>
            <a:pPr marL="0" indent="0">
              <a:buNone/>
            </a:pPr>
            <a:r>
              <a:rPr lang="da-DK" sz="2400" u="sng" dirty="0"/>
              <a:t>Covid-19.</a:t>
            </a:r>
          </a:p>
          <a:p>
            <a:pPr marL="0" indent="0">
              <a:buNone/>
            </a:pPr>
            <a:r>
              <a:rPr lang="da-DK" sz="2200" dirty="0"/>
              <a:t>Efter endnu et år præget af de konsekvenser, som Corona har medført så som nedlukninger af flere omgange, skole-/hjemsamtaler og øvrige møder som involverer jer forældre afholdt på teams, ser vi heldigvis frem mod lysere tider.</a:t>
            </a:r>
          </a:p>
          <a:p>
            <a:pPr marL="0" indent="0">
              <a:buNone/>
            </a:pPr>
            <a:r>
              <a:rPr lang="da-DK" sz="2200" dirty="0"/>
              <a:t> </a:t>
            </a:r>
          </a:p>
          <a:p>
            <a:pPr marL="0" indent="0">
              <a:buNone/>
            </a:pPr>
            <a:r>
              <a:rPr lang="da-DK" sz="2400" u="sng" dirty="0"/>
              <a:t>Fællesskabet</a:t>
            </a:r>
          </a:p>
          <a:p>
            <a:pPr marL="0" indent="0">
              <a:buNone/>
            </a:pPr>
            <a:r>
              <a:rPr lang="da-DK" sz="2200" dirty="0"/>
              <a:t>Traditionsrige arrangementer har været udsat for aflysninger, og det fundament, som skolen har bygget på siden 2015, har helt naturligt vaklet. Når fællesskabet betyder så meget, som det er tilfældet på VPS, så er det svært ikke at måtte ses. Vi nyder derfor igen at kunne være sammen ved morgensamlinger en gang om ugen.  </a:t>
            </a:r>
          </a:p>
          <a:p>
            <a:pPr marL="0" indent="0">
              <a:buNone/>
            </a:pPr>
            <a:r>
              <a:rPr lang="da-DK" sz="2200" dirty="0"/>
              <a:t>I forældre har igen i 2021 i perioder set jer henvist til halvtaget på Frittens legeplads, når I har skullet hente jeres børn, og I har ikke haft mulighed for at komme ind på skolen. Det har derfor besværliggjort den tætte kontakt mellem skolen og hjemmet. Det har til tider været frustrerende, og det har krævet stor tålmodighed og forståelse fra alles side. </a:t>
            </a:r>
          </a:p>
          <a:p>
            <a:pPr marL="0" indent="0">
              <a:buNone/>
            </a:pPr>
            <a:r>
              <a:rPr lang="da-DK" sz="2200" dirty="0"/>
              <a:t>2021 sluttede med hjemsendelse af eleverne d. 15. december, og der vil derfor i 2022 stadig skulle fokuseres på dette samarbejde og relationer mellem børn og voksne.</a:t>
            </a:r>
          </a:p>
        </p:txBody>
      </p:sp>
    </p:spTree>
    <p:extLst>
      <p:ext uri="{BB962C8B-B14F-4D97-AF65-F5344CB8AC3E}">
        <p14:creationId xmlns:p14="http://schemas.microsoft.com/office/powerpoint/2010/main" val="2218606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FE89E1-7E72-4336-9DD5-0A7BC55CC187}"/>
              </a:ext>
            </a:extLst>
          </p:cNvPr>
          <p:cNvSpPr>
            <a:spLocks noGrp="1"/>
          </p:cNvSpPr>
          <p:nvPr>
            <p:ph type="title"/>
          </p:nvPr>
        </p:nvSpPr>
        <p:spPr>
          <a:xfrm>
            <a:off x="841248" y="548640"/>
            <a:ext cx="3600860" cy="5431536"/>
          </a:xfrm>
        </p:spPr>
        <p:txBody>
          <a:bodyPr>
            <a:normAutofit/>
          </a:bodyPr>
          <a:lstStyle/>
          <a:p>
            <a:r>
              <a:rPr lang="da-DK" sz="5400" b="1"/>
              <a:t>Fokus…….</a:t>
            </a:r>
            <a:br>
              <a:rPr lang="da-DK" sz="5400"/>
            </a:br>
            <a:endParaRPr lang="da-DK" sz="5400"/>
          </a:p>
        </p:txBody>
      </p:sp>
      <p:sp>
        <p:nvSpPr>
          <p:cNvPr id="19"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dsholder til indhold 2">
            <a:extLst>
              <a:ext uri="{FF2B5EF4-FFF2-40B4-BE49-F238E27FC236}">
                <a16:creationId xmlns:a16="http://schemas.microsoft.com/office/drawing/2014/main" id="{5D70C38D-F275-4264-BD60-E58303F2F2C0}"/>
              </a:ext>
            </a:extLst>
          </p:cNvPr>
          <p:cNvSpPr>
            <a:spLocks noGrp="1"/>
          </p:cNvSpPr>
          <p:nvPr>
            <p:ph idx="1"/>
          </p:nvPr>
        </p:nvSpPr>
        <p:spPr>
          <a:xfrm>
            <a:off x="5126418" y="552091"/>
            <a:ext cx="6224335" cy="5431536"/>
          </a:xfrm>
        </p:spPr>
        <p:txBody>
          <a:bodyPr anchor="ctr">
            <a:normAutofit/>
          </a:bodyPr>
          <a:lstStyle/>
          <a:p>
            <a:pPr marL="0" indent="0">
              <a:buNone/>
            </a:pPr>
            <a:r>
              <a:rPr lang="da-DK" sz="2200" dirty="0"/>
              <a:t>- på elevernes trivsel og deres faglige udvikling</a:t>
            </a:r>
          </a:p>
          <a:p>
            <a:pPr marL="0" indent="0">
              <a:buNone/>
            </a:pPr>
            <a:r>
              <a:rPr lang="da-DK" sz="2200" dirty="0"/>
              <a:t>- på medarbejdernes arbejdsglæde og fællesskabet</a:t>
            </a:r>
          </a:p>
          <a:p>
            <a:pPr marL="0" indent="0">
              <a:buNone/>
            </a:pPr>
            <a:r>
              <a:rPr lang="da-DK" sz="2200" dirty="0"/>
              <a:t>- på forældrenes engagement og den fortsatte gode  konstruktive dialog</a:t>
            </a:r>
          </a:p>
          <a:p>
            <a:pPr>
              <a:buFontTx/>
              <a:buChar char="-"/>
            </a:pPr>
            <a:r>
              <a:rPr lang="da-DK" sz="2200" dirty="0"/>
              <a:t>på værdierne og vigtigheden af at udleve dem</a:t>
            </a:r>
          </a:p>
          <a:p>
            <a:pPr>
              <a:buFontTx/>
              <a:buChar char="-"/>
            </a:pPr>
            <a:r>
              <a:rPr lang="da-DK" sz="2200" dirty="0"/>
              <a:t>på at VPS ikke bliver en selvfølge</a:t>
            </a:r>
          </a:p>
        </p:txBody>
      </p:sp>
    </p:spTree>
    <p:extLst>
      <p:ext uri="{BB962C8B-B14F-4D97-AF65-F5344CB8AC3E}">
        <p14:creationId xmlns:p14="http://schemas.microsoft.com/office/powerpoint/2010/main" val="3133724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6804CCDD-88C7-4B43-A381-F2D8DAF62B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BE83137-C969-40EC-832A-800701EEF252}"/>
              </a:ext>
            </a:extLst>
          </p:cNvPr>
          <p:cNvSpPr>
            <a:spLocks noGrp="1"/>
          </p:cNvSpPr>
          <p:nvPr>
            <p:ph type="title"/>
          </p:nvPr>
        </p:nvSpPr>
        <p:spPr>
          <a:xfrm>
            <a:off x="612648" y="365124"/>
            <a:ext cx="5221224" cy="2066544"/>
          </a:xfrm>
        </p:spPr>
        <p:txBody>
          <a:bodyPr vert="horz" lIns="91440" tIns="45720" rIns="91440" bIns="45720" rtlCol="0" anchor="b">
            <a:normAutofit/>
          </a:bodyPr>
          <a:lstStyle/>
          <a:p>
            <a:r>
              <a:rPr lang="en-US" sz="5400" b="1" kern="1200">
                <a:latin typeface="+mj-lt"/>
                <a:ea typeface="+mj-ea"/>
                <a:cs typeface="+mj-cs"/>
              </a:rPr>
              <a:t>2021 i ord og billeder</a:t>
            </a:r>
          </a:p>
        </p:txBody>
      </p:sp>
      <p:pic>
        <p:nvPicPr>
          <p:cNvPr id="3" name="Billede 2">
            <a:extLst>
              <a:ext uri="{FF2B5EF4-FFF2-40B4-BE49-F238E27FC236}">
                <a16:creationId xmlns:a16="http://schemas.microsoft.com/office/drawing/2014/main" id="{679F1598-BE43-48AC-BF33-F96012B4D64B}"/>
              </a:ext>
            </a:extLst>
          </p:cNvPr>
          <p:cNvPicPr>
            <a:picLocks noChangeAspect="1"/>
          </p:cNvPicPr>
          <p:nvPr/>
        </p:nvPicPr>
        <p:blipFill rotWithShape="1">
          <a:blip r:embed="rId2"/>
          <a:srcRect l="18076" r="-5" b="-5"/>
          <a:stretch/>
        </p:blipFill>
        <p:spPr>
          <a:xfrm>
            <a:off x="6394317" y="4"/>
            <a:ext cx="2757736" cy="2524633"/>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8" name="Billede 7" descr="Et billede, der indeholder himmel, person, udendørs, personer&#10;&#10;Automatisk genereret beskrivelse">
            <a:extLst>
              <a:ext uri="{FF2B5EF4-FFF2-40B4-BE49-F238E27FC236}">
                <a16:creationId xmlns:a16="http://schemas.microsoft.com/office/drawing/2014/main" id="{3232A980-9ED9-40B0-9CBA-C83DE9D34BE9}"/>
              </a:ext>
            </a:extLst>
          </p:cNvPr>
          <p:cNvPicPr>
            <a:picLocks noChangeAspect="1"/>
          </p:cNvPicPr>
          <p:nvPr/>
        </p:nvPicPr>
        <p:blipFill rotWithShape="1">
          <a:blip r:embed="rId3">
            <a:extLst>
              <a:ext uri="{28A0092B-C50C-407E-A947-70E740481C1C}">
                <a14:useLocalDpi xmlns:a14="http://schemas.microsoft.com/office/drawing/2010/main" val="0"/>
              </a:ext>
            </a:extLst>
          </a:blip>
          <a:srcRect l="3322" r="11788" b="6"/>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56" name="sketch line">
            <a:extLst>
              <a:ext uri="{FF2B5EF4-FFF2-40B4-BE49-F238E27FC236}">
                <a16:creationId xmlns:a16="http://schemas.microsoft.com/office/drawing/2014/main" id="{BBECEAC1-4BBC-4815-B44E-D9B231A3F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260986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32">
            <a:extLst>
              <a:ext uri="{FF2B5EF4-FFF2-40B4-BE49-F238E27FC236}">
                <a16:creationId xmlns:a16="http://schemas.microsoft.com/office/drawing/2014/main" id="{417EC818-9A63-9C9C-B046-A1C63FF85CF2}"/>
              </a:ext>
            </a:extLst>
          </p:cNvPr>
          <p:cNvSpPr>
            <a:spLocks noGrp="1"/>
          </p:cNvSpPr>
          <p:nvPr>
            <p:ph idx="1"/>
          </p:nvPr>
        </p:nvSpPr>
        <p:spPr>
          <a:xfrm>
            <a:off x="612648" y="2843784"/>
            <a:ext cx="5221224" cy="3328416"/>
          </a:xfrm>
        </p:spPr>
        <p:txBody>
          <a:bodyPr>
            <a:normAutofit/>
          </a:bodyPr>
          <a:lstStyle/>
          <a:p>
            <a:pPr marL="0" indent="0">
              <a:buNone/>
            </a:pPr>
            <a:endParaRPr lang="en-US" sz="2200" dirty="0"/>
          </a:p>
          <a:p>
            <a:pPr marL="0" indent="0">
              <a:buNone/>
            </a:pPr>
            <a:endParaRPr lang="en-US" sz="2200" dirty="0"/>
          </a:p>
          <a:p>
            <a:pPr marL="0" indent="0">
              <a:buNone/>
            </a:pPr>
            <a:r>
              <a:rPr lang="en-US" sz="2200" dirty="0"/>
              <a:t>1. </a:t>
            </a:r>
            <a:r>
              <a:rPr lang="en-US" sz="2200" dirty="0" err="1"/>
              <a:t>maj</a:t>
            </a:r>
            <a:r>
              <a:rPr lang="en-US" sz="2200" dirty="0"/>
              <a:t> 2021 tog vi </a:t>
            </a:r>
            <a:r>
              <a:rPr lang="en-US" sz="2200" dirty="0" err="1"/>
              <a:t>imod</a:t>
            </a:r>
            <a:r>
              <a:rPr lang="en-US" sz="2200" dirty="0"/>
              <a:t> </a:t>
            </a:r>
            <a:r>
              <a:rPr lang="en-US" sz="2200" dirty="0" err="1"/>
              <a:t>en</a:t>
            </a:r>
            <a:r>
              <a:rPr lang="en-US" sz="2200" dirty="0"/>
              <a:t> </a:t>
            </a:r>
            <a:r>
              <a:rPr lang="en-US" sz="2200" dirty="0" err="1"/>
              <a:t>flok</a:t>
            </a:r>
            <a:r>
              <a:rPr lang="en-US" sz="2200" dirty="0"/>
              <a:t> glade og </a:t>
            </a:r>
            <a:r>
              <a:rPr lang="en-US" sz="2200" dirty="0" err="1"/>
              <a:t>forventningsfulde</a:t>
            </a:r>
            <a:r>
              <a:rPr lang="en-US" sz="2200" dirty="0"/>
              <a:t> </a:t>
            </a:r>
            <a:r>
              <a:rPr lang="en-US" sz="2200" dirty="0" err="1"/>
              <a:t>børn</a:t>
            </a:r>
            <a:r>
              <a:rPr lang="en-US" sz="2200" dirty="0"/>
              <a:t> </a:t>
            </a:r>
            <a:r>
              <a:rPr lang="en-US" sz="2200" dirty="0" err="1"/>
              <a:t>til</a:t>
            </a:r>
            <a:r>
              <a:rPr lang="en-US" sz="2200" dirty="0"/>
              <a:t> Mini-</a:t>
            </a:r>
            <a:r>
              <a:rPr lang="en-US" sz="2200" dirty="0" err="1"/>
              <a:t>fritten</a:t>
            </a:r>
            <a:r>
              <a:rPr lang="en-US" sz="2200" dirty="0"/>
              <a:t>. Vi var </a:t>
            </a:r>
            <a:r>
              <a:rPr lang="en-US" sz="2200" dirty="0" err="1"/>
              <a:t>mindst</a:t>
            </a:r>
            <a:r>
              <a:rPr lang="en-US" sz="2200" dirty="0"/>
              <a:t> </a:t>
            </a:r>
            <a:r>
              <a:rPr lang="en-US" sz="2200" dirty="0" err="1"/>
              <a:t>lige</a:t>
            </a:r>
            <a:r>
              <a:rPr lang="en-US" sz="2200" dirty="0"/>
              <a:t> </a:t>
            </a:r>
            <a:r>
              <a:rPr lang="en-US" sz="2200" dirty="0" err="1"/>
              <a:t>så</a:t>
            </a:r>
            <a:r>
              <a:rPr lang="en-US" sz="2200" dirty="0"/>
              <a:t> </a:t>
            </a:r>
            <a:r>
              <a:rPr lang="en-US" sz="2200" dirty="0" err="1"/>
              <a:t>spændte</a:t>
            </a:r>
            <a:r>
              <a:rPr lang="en-US" sz="2200" dirty="0"/>
              <a:t>, </a:t>
            </a:r>
            <a:r>
              <a:rPr lang="en-US" sz="2200" dirty="0" err="1"/>
              <a:t>som</a:t>
            </a:r>
            <a:r>
              <a:rPr lang="en-US" sz="2200" dirty="0"/>
              <a:t> de var </a:t>
            </a:r>
            <a:r>
              <a:rPr lang="en-US" sz="2200" dirty="0">
                <a:sym typeface="Wingdings" panose="05000000000000000000" pitchFamily="2" charset="2"/>
              </a:rPr>
              <a:t></a:t>
            </a:r>
            <a:r>
              <a:rPr lang="en-US" sz="2200" dirty="0"/>
              <a:t> </a:t>
            </a:r>
          </a:p>
          <a:p>
            <a:pPr marL="0" indent="0">
              <a:buNone/>
            </a:pPr>
            <a:r>
              <a:rPr lang="en-US" sz="2200" dirty="0"/>
              <a:t>Det var </a:t>
            </a:r>
            <a:r>
              <a:rPr lang="en-US" sz="2200" dirty="0" err="1"/>
              <a:t>fantastisk</a:t>
            </a:r>
            <a:r>
              <a:rPr lang="en-US" sz="2200" dirty="0"/>
              <a:t> </a:t>
            </a:r>
            <a:r>
              <a:rPr lang="en-US" sz="2200" dirty="0" err="1"/>
              <a:t>godt</a:t>
            </a:r>
            <a:r>
              <a:rPr lang="en-US" sz="2200" dirty="0"/>
              <a:t> at have haft de to </a:t>
            </a:r>
            <a:r>
              <a:rPr lang="en-US" sz="2200" dirty="0" err="1"/>
              <a:t>måneder</a:t>
            </a:r>
            <a:r>
              <a:rPr lang="en-US" sz="2200" dirty="0"/>
              <a:t> </a:t>
            </a:r>
            <a:r>
              <a:rPr lang="en-US" sz="2200" dirty="0" err="1"/>
              <a:t>sammen</a:t>
            </a:r>
            <a:r>
              <a:rPr lang="en-US" sz="2200" dirty="0"/>
              <a:t>, og </a:t>
            </a:r>
            <a:r>
              <a:rPr lang="en-US" sz="2200" dirty="0" err="1"/>
              <a:t>selve</a:t>
            </a:r>
            <a:r>
              <a:rPr lang="en-US" sz="2200" dirty="0"/>
              <a:t> </a:t>
            </a:r>
            <a:r>
              <a:rPr lang="en-US" sz="2200" dirty="0" err="1"/>
              <a:t>skolestarten</a:t>
            </a:r>
            <a:r>
              <a:rPr lang="en-US" sz="2200" dirty="0"/>
              <a:t> </a:t>
            </a:r>
            <a:r>
              <a:rPr lang="en-US" sz="2200" dirty="0" err="1"/>
              <a:t>har</a:t>
            </a:r>
            <a:r>
              <a:rPr lang="en-US" sz="2200" dirty="0"/>
              <a:t> </a:t>
            </a:r>
            <a:r>
              <a:rPr lang="en-US" sz="2200" dirty="0" err="1"/>
              <a:t>vist</a:t>
            </a:r>
            <a:r>
              <a:rPr lang="en-US" sz="2200" dirty="0"/>
              <a:t> sig </a:t>
            </a:r>
            <a:r>
              <a:rPr lang="en-US" sz="2200" dirty="0" err="1"/>
              <a:t>nemmere</a:t>
            </a:r>
            <a:r>
              <a:rPr lang="en-US" sz="2200" dirty="0"/>
              <a:t> for alle </a:t>
            </a:r>
            <a:r>
              <a:rPr lang="en-US" sz="2200" dirty="0" err="1"/>
              <a:t>parter</a:t>
            </a:r>
            <a:r>
              <a:rPr lang="en-US" sz="2200" dirty="0"/>
              <a:t>.  </a:t>
            </a:r>
          </a:p>
        </p:txBody>
      </p:sp>
      <p:pic>
        <p:nvPicPr>
          <p:cNvPr id="6" name="Pladsholder til indhold 5" descr="Et billede, der indeholder himmel, udendørs, bygning, personer&#10;&#10;Automatisk genereret beskrivelse">
            <a:extLst>
              <a:ext uri="{FF2B5EF4-FFF2-40B4-BE49-F238E27FC236}">
                <a16:creationId xmlns:a16="http://schemas.microsoft.com/office/drawing/2014/main" id="{4C91D6C5-E332-4658-B697-36FAE1B31DCF}"/>
              </a:ext>
            </a:extLst>
          </p:cNvPr>
          <p:cNvPicPr>
            <a:picLocks noChangeAspect="1"/>
          </p:cNvPicPr>
          <p:nvPr/>
        </p:nvPicPr>
        <p:blipFill rotWithShape="1">
          <a:blip r:embed="rId4">
            <a:extLst>
              <a:ext uri="{28A0092B-C50C-407E-A947-70E740481C1C}">
                <a14:useLocalDpi xmlns:a14="http://schemas.microsoft.com/office/drawing/2010/main" val="0"/>
              </a:ext>
            </a:extLst>
          </a:blip>
          <a:srcRect t="3677" r="-2" b="1158"/>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spTree>
    <p:extLst>
      <p:ext uri="{BB962C8B-B14F-4D97-AF65-F5344CB8AC3E}">
        <p14:creationId xmlns:p14="http://schemas.microsoft.com/office/powerpoint/2010/main" val="165668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5F28D8-5405-4952-BA0C-11E8401AA3B1}"/>
              </a:ext>
            </a:extLst>
          </p:cNvPr>
          <p:cNvSpPr>
            <a:spLocks noGrp="1"/>
          </p:cNvSpPr>
          <p:nvPr>
            <p:ph type="title"/>
          </p:nvPr>
        </p:nvSpPr>
        <p:spPr>
          <a:xfrm>
            <a:off x="609601" y="4566024"/>
            <a:ext cx="10923638" cy="1523999"/>
          </a:xfrm>
        </p:spPr>
        <p:txBody>
          <a:bodyPr vert="horz" lIns="91440" tIns="45720" rIns="91440" bIns="45720" rtlCol="0" anchor="b">
            <a:normAutofit fontScale="90000"/>
          </a:bodyPr>
          <a:lstStyle/>
          <a:p>
            <a:br>
              <a:rPr lang="en-US" sz="1700" kern="1200" dirty="0">
                <a:solidFill>
                  <a:schemeClr val="tx1"/>
                </a:solidFill>
                <a:latin typeface="+mj-lt"/>
                <a:ea typeface="+mj-ea"/>
                <a:cs typeface="+mj-cs"/>
              </a:rPr>
            </a:br>
            <a:br>
              <a:rPr lang="en-US" sz="1700" kern="1200" dirty="0">
                <a:solidFill>
                  <a:schemeClr val="tx1"/>
                </a:solidFill>
                <a:latin typeface="+mj-lt"/>
                <a:ea typeface="+mj-ea"/>
                <a:cs typeface="+mj-cs"/>
              </a:rPr>
            </a:br>
            <a:br>
              <a:rPr lang="en-US" sz="1700" kern="1200" dirty="0">
                <a:solidFill>
                  <a:schemeClr val="tx1"/>
                </a:solidFill>
                <a:latin typeface="+mj-lt"/>
                <a:ea typeface="+mj-ea"/>
                <a:cs typeface="+mj-cs"/>
              </a:rPr>
            </a:br>
            <a:br>
              <a:rPr lang="en-US" sz="1700" dirty="0"/>
            </a:br>
            <a:br>
              <a:rPr lang="en-US" sz="1700" dirty="0"/>
            </a:br>
            <a:br>
              <a:rPr lang="en-US" sz="1700" dirty="0"/>
            </a:br>
            <a:br>
              <a:rPr lang="en-US" sz="1700" dirty="0"/>
            </a:br>
            <a:br>
              <a:rPr lang="en-US" sz="1700" dirty="0"/>
            </a:br>
            <a:br>
              <a:rPr lang="en-US" sz="1700" dirty="0"/>
            </a:br>
            <a:br>
              <a:rPr lang="en-US" sz="1700" dirty="0"/>
            </a:br>
            <a:r>
              <a:rPr lang="en-US" sz="2000" b="1" kern="1200" dirty="0" err="1">
                <a:solidFill>
                  <a:schemeClr val="tx1"/>
                </a:solidFill>
                <a:latin typeface="+mj-lt"/>
                <a:ea typeface="+mj-ea"/>
                <a:cs typeface="+mj-cs"/>
              </a:rPr>
              <a:t>På</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medarbejdersiden</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stoppede</a:t>
            </a:r>
            <a:r>
              <a:rPr lang="en-US" sz="2000" b="1" kern="1200" dirty="0">
                <a:solidFill>
                  <a:schemeClr val="tx1"/>
                </a:solidFill>
                <a:latin typeface="+mj-lt"/>
                <a:ea typeface="+mj-ea"/>
                <a:cs typeface="+mj-cs"/>
              </a:rPr>
              <a:t> Saga </a:t>
            </a:r>
            <a:r>
              <a:rPr lang="en-US" sz="2000" b="1" kern="1200" dirty="0" err="1">
                <a:solidFill>
                  <a:schemeClr val="tx1"/>
                </a:solidFill>
                <a:latin typeface="+mj-lt"/>
                <a:ea typeface="+mj-ea"/>
                <a:cs typeface="+mj-cs"/>
              </a:rPr>
              <a:t>ved</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skoleårets</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udgang</a:t>
            </a:r>
            <a:r>
              <a:rPr lang="en-US" sz="2000" b="1" kern="1200" dirty="0">
                <a:solidFill>
                  <a:schemeClr val="tx1"/>
                </a:solidFill>
                <a:latin typeface="+mj-lt"/>
                <a:ea typeface="+mj-ea"/>
                <a:cs typeface="+mj-cs"/>
              </a:rPr>
              <a:t>. </a:t>
            </a:r>
            <a:br>
              <a:rPr lang="en-US" sz="2000" b="1" kern="1200" dirty="0">
                <a:solidFill>
                  <a:schemeClr val="tx1"/>
                </a:solidFill>
                <a:latin typeface="+mj-lt"/>
                <a:ea typeface="+mj-ea"/>
                <a:cs typeface="+mj-cs"/>
              </a:rPr>
            </a:br>
            <a:br>
              <a:rPr lang="en-US" sz="2000" b="1" kern="1200" dirty="0">
                <a:solidFill>
                  <a:schemeClr val="tx1"/>
                </a:solidFill>
                <a:latin typeface="+mj-lt"/>
                <a:ea typeface="+mj-ea"/>
                <a:cs typeface="+mj-cs"/>
              </a:rPr>
            </a:br>
            <a:r>
              <a:rPr lang="en-US" sz="2000" b="1" kern="1200" dirty="0" err="1">
                <a:solidFill>
                  <a:schemeClr val="tx1"/>
                </a:solidFill>
                <a:latin typeface="+mj-lt"/>
                <a:ea typeface="+mj-ea"/>
                <a:cs typeface="+mj-cs"/>
              </a:rPr>
              <a:t>Heldigvis</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kom</a:t>
            </a:r>
            <a:r>
              <a:rPr lang="en-US" sz="2000" b="1" kern="1200" dirty="0">
                <a:solidFill>
                  <a:schemeClr val="tx1"/>
                </a:solidFill>
                <a:latin typeface="+mj-lt"/>
                <a:ea typeface="+mj-ea"/>
                <a:cs typeface="+mj-cs"/>
              </a:rPr>
              <a:t> der </a:t>
            </a:r>
            <a:r>
              <a:rPr lang="en-US" sz="2000" b="1" kern="1200" dirty="0" err="1">
                <a:solidFill>
                  <a:schemeClr val="tx1"/>
                </a:solidFill>
                <a:latin typeface="+mj-lt"/>
                <a:ea typeface="+mj-ea"/>
                <a:cs typeface="+mj-cs"/>
              </a:rPr>
              <a:t>i</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Fritten</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tre</a:t>
            </a:r>
            <a:r>
              <a:rPr lang="en-US" sz="2000" b="1" kern="1200" dirty="0">
                <a:solidFill>
                  <a:schemeClr val="tx1"/>
                </a:solidFill>
                <a:latin typeface="+mj-lt"/>
                <a:ea typeface="+mj-ea"/>
                <a:cs typeface="+mj-cs"/>
              </a:rPr>
              <a:t> nye </a:t>
            </a:r>
            <a:r>
              <a:rPr lang="en-US" sz="2000" b="1" kern="1200" dirty="0" err="1">
                <a:solidFill>
                  <a:schemeClr val="tx1"/>
                </a:solidFill>
                <a:latin typeface="+mj-lt"/>
                <a:ea typeface="+mj-ea"/>
                <a:cs typeface="+mj-cs"/>
              </a:rPr>
              <a:t>ansigter</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nemlig</a:t>
            </a:r>
            <a:r>
              <a:rPr lang="en-US" sz="2000" b="1" kern="1200" dirty="0">
                <a:solidFill>
                  <a:schemeClr val="tx1"/>
                </a:solidFill>
                <a:latin typeface="+mj-lt"/>
                <a:ea typeface="+mj-ea"/>
                <a:cs typeface="+mj-cs"/>
              </a:rPr>
              <a:t> Tina, </a:t>
            </a:r>
            <a:r>
              <a:rPr lang="en-US" sz="2000" b="1" kern="1200" dirty="0" err="1">
                <a:solidFill>
                  <a:schemeClr val="tx1"/>
                </a:solidFill>
                <a:latin typeface="+mj-lt"/>
                <a:ea typeface="+mj-ea"/>
                <a:cs typeface="+mj-cs"/>
              </a:rPr>
              <a:t>som</a:t>
            </a:r>
            <a:r>
              <a:rPr lang="en-US" sz="2000" b="1" kern="1200" dirty="0">
                <a:solidFill>
                  <a:schemeClr val="tx1"/>
                </a:solidFill>
                <a:latin typeface="+mj-lt"/>
                <a:ea typeface="+mj-ea"/>
                <a:cs typeface="+mj-cs"/>
              </a:rPr>
              <a:t> started 1. august og  Alexandra og Sofie, </a:t>
            </a:r>
            <a:r>
              <a:rPr lang="en-US" sz="2000" b="1" kern="1200" dirty="0" err="1">
                <a:solidFill>
                  <a:schemeClr val="tx1"/>
                </a:solidFill>
                <a:latin typeface="+mj-lt"/>
                <a:ea typeface="+mj-ea"/>
                <a:cs typeface="+mj-cs"/>
              </a:rPr>
              <a:t>som</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blev</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ansat</a:t>
            </a:r>
            <a:r>
              <a:rPr lang="en-US" sz="2000" b="1" kern="1200" dirty="0">
                <a:solidFill>
                  <a:schemeClr val="tx1"/>
                </a:solidFill>
                <a:latin typeface="+mj-lt"/>
                <a:ea typeface="+mj-ea"/>
                <a:cs typeface="+mj-cs"/>
              </a:rPr>
              <a:t> 1. </a:t>
            </a:r>
            <a:r>
              <a:rPr lang="en-US" sz="2000" b="1" kern="1200" dirty="0" err="1">
                <a:solidFill>
                  <a:schemeClr val="tx1"/>
                </a:solidFill>
                <a:latin typeface="+mj-lt"/>
                <a:ea typeface="+mj-ea"/>
                <a:cs typeface="+mj-cs"/>
              </a:rPr>
              <a:t>maj</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i</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forbindelse</a:t>
            </a:r>
            <a:r>
              <a:rPr lang="en-US" sz="2000" b="1" kern="1200" dirty="0">
                <a:solidFill>
                  <a:schemeClr val="tx1"/>
                </a:solidFill>
                <a:latin typeface="+mj-lt"/>
                <a:ea typeface="+mj-ea"/>
                <a:cs typeface="+mj-cs"/>
              </a:rPr>
              <a:t> med  </a:t>
            </a:r>
            <a:r>
              <a:rPr lang="en-US" sz="2000" b="1" kern="1200" dirty="0" err="1">
                <a:solidFill>
                  <a:schemeClr val="tx1"/>
                </a:solidFill>
                <a:latin typeface="+mj-lt"/>
                <a:ea typeface="+mj-ea"/>
                <a:cs typeface="+mj-cs"/>
              </a:rPr>
              <a:t>starten</a:t>
            </a:r>
            <a:r>
              <a:rPr lang="en-US" sz="2000" b="1" kern="1200" dirty="0">
                <a:solidFill>
                  <a:schemeClr val="tx1"/>
                </a:solidFill>
                <a:latin typeface="+mj-lt"/>
                <a:ea typeface="+mj-ea"/>
                <a:cs typeface="+mj-cs"/>
              </a:rPr>
              <a:t> </a:t>
            </a:r>
            <a:r>
              <a:rPr lang="en-US" sz="2000" b="1" kern="1200" dirty="0" err="1">
                <a:solidFill>
                  <a:schemeClr val="tx1"/>
                </a:solidFill>
                <a:latin typeface="+mj-lt"/>
                <a:ea typeface="+mj-ea"/>
                <a:cs typeface="+mj-cs"/>
              </a:rPr>
              <a:t>af</a:t>
            </a:r>
            <a:r>
              <a:rPr lang="en-US" sz="2000" b="1" kern="1200" dirty="0">
                <a:solidFill>
                  <a:schemeClr val="tx1"/>
                </a:solidFill>
                <a:latin typeface="+mj-lt"/>
                <a:ea typeface="+mj-ea"/>
                <a:cs typeface="+mj-cs"/>
              </a:rPr>
              <a:t> Mini-</a:t>
            </a:r>
            <a:r>
              <a:rPr lang="en-US" sz="2000" b="1" kern="1200" dirty="0" err="1">
                <a:solidFill>
                  <a:schemeClr val="tx1"/>
                </a:solidFill>
                <a:latin typeface="+mj-lt"/>
                <a:ea typeface="+mj-ea"/>
                <a:cs typeface="+mj-cs"/>
              </a:rPr>
              <a:t>Fritten</a:t>
            </a:r>
            <a:r>
              <a:rPr lang="en-US" sz="2000" b="1" kern="1200" dirty="0">
                <a:solidFill>
                  <a:schemeClr val="tx1"/>
                </a:solidFill>
                <a:latin typeface="+mj-lt"/>
                <a:ea typeface="+mj-ea"/>
                <a:cs typeface="+mj-cs"/>
              </a:rPr>
              <a:t> </a:t>
            </a:r>
            <a:r>
              <a:rPr lang="en-US" sz="2000" b="1" kern="1200" dirty="0">
                <a:solidFill>
                  <a:schemeClr val="tx1"/>
                </a:solidFill>
                <a:latin typeface="+mj-lt"/>
                <a:ea typeface="+mj-ea"/>
                <a:cs typeface="+mj-cs"/>
                <a:sym typeface="Wingdings" panose="05000000000000000000" pitchFamily="2" charset="2"/>
              </a:rPr>
              <a:t></a:t>
            </a:r>
            <a:br>
              <a:rPr lang="en-US" sz="2000" b="1" kern="1200" dirty="0">
                <a:solidFill>
                  <a:schemeClr val="tx1"/>
                </a:solidFill>
                <a:latin typeface="+mj-lt"/>
                <a:ea typeface="+mj-ea"/>
                <a:cs typeface="+mj-cs"/>
              </a:rPr>
            </a:br>
            <a:endParaRPr lang="en-US" sz="2000" b="1" kern="1200" dirty="0">
              <a:solidFill>
                <a:schemeClr val="tx1"/>
              </a:solidFill>
              <a:latin typeface="+mj-lt"/>
              <a:ea typeface="+mj-ea"/>
              <a:cs typeface="+mj-cs"/>
            </a:endParaRPr>
          </a:p>
        </p:txBody>
      </p:sp>
      <p:pic>
        <p:nvPicPr>
          <p:cNvPr id="11" name="Billede 10" descr="Et billede, der indeholder person, smilende, poserer&#10;&#10;Automatisk genereret beskrivelse">
            <a:extLst>
              <a:ext uri="{FF2B5EF4-FFF2-40B4-BE49-F238E27FC236}">
                <a16:creationId xmlns:a16="http://schemas.microsoft.com/office/drawing/2014/main" id="{2FC5E930-DAAA-434A-B12B-BEF037B1AA0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691" r="-2" b="15189"/>
          <a:stretch/>
        </p:blipFill>
        <p:spPr>
          <a:xfrm>
            <a:off x="20" y="10"/>
            <a:ext cx="4059916" cy="4242806"/>
          </a:xfrm>
          <a:prstGeom prst="rect">
            <a:avLst/>
          </a:prstGeom>
        </p:spPr>
      </p:pic>
      <p:pic>
        <p:nvPicPr>
          <p:cNvPr id="4" name="Billede 3" descr="Et billede, der indeholder person, væg, smilende, poserer&#10;&#10;Automatisk genereret beskrivelse">
            <a:extLst>
              <a:ext uri="{FF2B5EF4-FFF2-40B4-BE49-F238E27FC236}">
                <a16:creationId xmlns:a16="http://schemas.microsoft.com/office/drawing/2014/main" id="{23BC2EA9-AD00-4C70-82B3-B16F1147E6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220" r="-3" b="9718"/>
          <a:stretch/>
        </p:blipFill>
        <p:spPr>
          <a:xfrm>
            <a:off x="4090482" y="-1"/>
            <a:ext cx="4062918" cy="4242816"/>
          </a:xfrm>
          <a:prstGeom prst="rect">
            <a:avLst/>
          </a:prstGeom>
        </p:spPr>
      </p:pic>
      <p:pic>
        <p:nvPicPr>
          <p:cNvPr id="7" name="Billede 6" descr="Et billede, der indeholder person, kvinde, beklædning, smilende&#10;&#10;Automatisk genereret beskrivelse">
            <a:extLst>
              <a:ext uri="{FF2B5EF4-FFF2-40B4-BE49-F238E27FC236}">
                <a16:creationId xmlns:a16="http://schemas.microsoft.com/office/drawing/2014/main" id="{AFAE5410-690A-49A3-897C-594323B36DE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942" r="-3" b="17939"/>
          <a:stretch/>
        </p:blipFill>
        <p:spPr>
          <a:xfrm>
            <a:off x="8132064" y="10"/>
            <a:ext cx="4059936" cy="4242806"/>
          </a:xfrm>
          <a:prstGeom prst="rect">
            <a:avLst/>
          </a:prstGeom>
        </p:spPr>
      </p:pic>
      <p:cxnSp>
        <p:nvCxnSpPr>
          <p:cNvPr id="78" name="Straight Connector 77">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1093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lede 2" descr="Et billede, der indeholder person, mand, briller, poserer&#10;&#10;Automatisk genereret beskrivelse">
            <a:extLst>
              <a:ext uri="{FF2B5EF4-FFF2-40B4-BE49-F238E27FC236}">
                <a16:creationId xmlns:a16="http://schemas.microsoft.com/office/drawing/2014/main" id="{113A74E9-8A66-417B-B4C1-1FC5EA0B6F9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231" r="3564"/>
          <a:stretch/>
        </p:blipFill>
        <p:spPr>
          <a:xfrm>
            <a:off x="20" y="10"/>
            <a:ext cx="4639713" cy="6857990"/>
          </a:xfrm>
          <a:prstGeom prst="rect">
            <a:avLst/>
          </a:prstGeom>
        </p:spPr>
      </p:pic>
      <p:sp>
        <p:nvSpPr>
          <p:cNvPr id="4" name="Tekstfelt 3">
            <a:extLst>
              <a:ext uri="{FF2B5EF4-FFF2-40B4-BE49-F238E27FC236}">
                <a16:creationId xmlns:a16="http://schemas.microsoft.com/office/drawing/2014/main" id="{CDCFA0E1-7F61-4FDF-9BC8-61BC6EE2450A}"/>
              </a:ext>
            </a:extLst>
          </p:cNvPr>
          <p:cNvSpPr txBox="1"/>
          <p:nvPr/>
        </p:nvSpPr>
        <p:spPr>
          <a:xfrm>
            <a:off x="5069939" y="2322576"/>
            <a:ext cx="6345119" cy="3858768"/>
          </a:xfrm>
          <a:prstGeom prst="rect">
            <a:avLst/>
          </a:prstGeom>
        </p:spPr>
        <p:txBody>
          <a:bodyPr vert="horz" lIns="91440" tIns="45720" rIns="91440" bIns="45720" rtlCol="0">
            <a:normAutofit/>
          </a:bodyPr>
          <a:lstStyle/>
          <a:p>
            <a:pPr>
              <a:lnSpc>
                <a:spcPct val="90000"/>
              </a:lnSpc>
              <a:spcBef>
                <a:spcPct val="0"/>
              </a:spcBef>
              <a:spcAft>
                <a:spcPts val="600"/>
              </a:spcAft>
            </a:pPr>
            <a:r>
              <a:rPr lang="en-US" sz="2400" dirty="0"/>
              <a:t>Joan er </a:t>
            </a:r>
            <a:r>
              <a:rPr lang="en-US" sz="2400" dirty="0" err="1"/>
              <a:t>blevet</a:t>
            </a:r>
            <a:r>
              <a:rPr lang="en-US" sz="2400" dirty="0"/>
              <a:t> </a:t>
            </a:r>
            <a:r>
              <a:rPr lang="en-US" sz="2400" dirty="0" err="1"/>
              <a:t>færdig</a:t>
            </a:r>
            <a:r>
              <a:rPr lang="en-US" sz="2400" dirty="0"/>
              <a:t> med sit </a:t>
            </a:r>
            <a:r>
              <a:rPr lang="en-US" sz="2400" dirty="0" err="1"/>
              <a:t>linjefag</a:t>
            </a:r>
            <a:r>
              <a:rPr lang="en-US" sz="2400" dirty="0"/>
              <a:t> </a:t>
            </a:r>
            <a:r>
              <a:rPr lang="en-US" sz="2400" dirty="0" err="1"/>
              <a:t>i</a:t>
            </a:r>
            <a:r>
              <a:rPr lang="en-US" sz="2400" dirty="0"/>
              <a:t> </a:t>
            </a:r>
            <a:r>
              <a:rPr lang="en-US" sz="2400" dirty="0" err="1"/>
              <a:t>billedkunst</a:t>
            </a:r>
            <a:r>
              <a:rPr lang="en-US" sz="2400" dirty="0"/>
              <a:t> og er nu </a:t>
            </a:r>
            <a:r>
              <a:rPr lang="en-US" sz="2400" dirty="0" err="1"/>
              <a:t>undervisende</a:t>
            </a:r>
            <a:r>
              <a:rPr lang="en-US" sz="2400" dirty="0"/>
              <a:t> </a:t>
            </a:r>
            <a:r>
              <a:rPr lang="en-US" sz="2400" dirty="0" err="1"/>
              <a:t>kunstner</a:t>
            </a:r>
            <a:r>
              <a:rPr lang="en-US" sz="2400" dirty="0"/>
              <a:t>. </a:t>
            </a:r>
          </a:p>
          <a:p>
            <a:pPr>
              <a:lnSpc>
                <a:spcPct val="90000"/>
              </a:lnSpc>
              <a:spcBef>
                <a:spcPct val="0"/>
              </a:spcBef>
              <a:spcAft>
                <a:spcPts val="600"/>
              </a:spcAft>
            </a:pPr>
            <a:r>
              <a:rPr lang="en-US" sz="2400" dirty="0"/>
              <a:t>Det er vi </a:t>
            </a:r>
            <a:r>
              <a:rPr lang="en-US" sz="2400" dirty="0" err="1"/>
              <a:t>stolte</a:t>
            </a:r>
            <a:r>
              <a:rPr lang="en-US" sz="2400" dirty="0"/>
              <a:t> </a:t>
            </a:r>
            <a:r>
              <a:rPr lang="en-US" sz="2400" dirty="0" err="1"/>
              <a:t>af</a:t>
            </a:r>
            <a:r>
              <a:rPr lang="en-US" sz="2400" dirty="0"/>
              <a:t>.</a:t>
            </a:r>
          </a:p>
        </p:txBody>
      </p:sp>
    </p:spTree>
    <p:extLst>
      <p:ext uri="{BB962C8B-B14F-4D97-AF65-F5344CB8AC3E}">
        <p14:creationId xmlns:p14="http://schemas.microsoft.com/office/powerpoint/2010/main" val="279527257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rgbClr val="4D4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9E5287A-2245-48FD-B930-DFC682AA1C2A}"/>
              </a:ext>
            </a:extLst>
          </p:cNvPr>
          <p:cNvSpPr>
            <a:spLocks noGrp="1"/>
          </p:cNvSpPr>
          <p:nvPr>
            <p:ph type="title"/>
          </p:nvPr>
        </p:nvSpPr>
        <p:spPr>
          <a:xfrm>
            <a:off x="621629" y="640080"/>
            <a:ext cx="4225290" cy="5578816"/>
          </a:xfrm>
        </p:spPr>
        <p:txBody>
          <a:bodyPr vert="horz" lIns="91440" tIns="45720" rIns="91440" bIns="45720" rtlCol="0">
            <a:normAutofit/>
          </a:bodyPr>
          <a:lstStyle/>
          <a:p>
            <a:r>
              <a:rPr lang="en-US" sz="2400" dirty="0" err="1">
                <a:solidFill>
                  <a:srgbClr val="FFFFFF"/>
                </a:solidFill>
              </a:rPr>
              <a:t>Udbygningen</a:t>
            </a:r>
            <a:r>
              <a:rPr lang="en-US" sz="2400" dirty="0">
                <a:solidFill>
                  <a:srgbClr val="FFFFFF"/>
                </a:solidFill>
              </a:rPr>
              <a:t> </a:t>
            </a:r>
            <a:r>
              <a:rPr lang="en-US" sz="2400" dirty="0" err="1">
                <a:solidFill>
                  <a:srgbClr val="FFFFFF"/>
                </a:solidFill>
              </a:rPr>
              <a:t>af</a:t>
            </a:r>
            <a:r>
              <a:rPr lang="en-US" sz="2400" dirty="0">
                <a:solidFill>
                  <a:srgbClr val="FFFFFF"/>
                </a:solidFill>
              </a:rPr>
              <a:t> VPS </a:t>
            </a:r>
            <a:r>
              <a:rPr lang="en-US" sz="2400" dirty="0" err="1">
                <a:solidFill>
                  <a:srgbClr val="FFFFFF"/>
                </a:solidFill>
              </a:rPr>
              <a:t>viste</a:t>
            </a:r>
            <a:r>
              <a:rPr lang="en-US" sz="2400" dirty="0">
                <a:solidFill>
                  <a:srgbClr val="FFFFFF"/>
                </a:solidFill>
              </a:rPr>
              <a:t> sig at </a:t>
            </a:r>
            <a:r>
              <a:rPr lang="en-US" sz="2400" dirty="0" err="1">
                <a:solidFill>
                  <a:srgbClr val="FFFFFF"/>
                </a:solidFill>
              </a:rPr>
              <a:t>være</a:t>
            </a:r>
            <a:r>
              <a:rPr lang="en-US" sz="2400" dirty="0">
                <a:solidFill>
                  <a:srgbClr val="FFFFFF"/>
                </a:solidFill>
              </a:rPr>
              <a:t> for </a:t>
            </a:r>
            <a:r>
              <a:rPr lang="en-US" sz="2400" dirty="0" err="1">
                <a:solidFill>
                  <a:srgbClr val="FFFFFF"/>
                </a:solidFill>
              </a:rPr>
              <a:t>stor</a:t>
            </a:r>
            <a:r>
              <a:rPr lang="en-US" sz="2400" dirty="0">
                <a:solidFill>
                  <a:srgbClr val="FFFFFF"/>
                </a:solidFill>
              </a:rPr>
              <a:t> </a:t>
            </a:r>
            <a:r>
              <a:rPr lang="en-US" sz="2400" dirty="0" err="1">
                <a:solidFill>
                  <a:srgbClr val="FFFFFF"/>
                </a:solidFill>
              </a:rPr>
              <a:t>en</a:t>
            </a:r>
            <a:r>
              <a:rPr lang="en-US" sz="2400" dirty="0">
                <a:solidFill>
                  <a:srgbClr val="FFFFFF"/>
                </a:solidFill>
              </a:rPr>
              <a:t> </a:t>
            </a:r>
            <a:r>
              <a:rPr lang="en-US" sz="2400" dirty="0" err="1">
                <a:solidFill>
                  <a:srgbClr val="FFFFFF"/>
                </a:solidFill>
              </a:rPr>
              <a:t>mundfuld</a:t>
            </a:r>
            <a:r>
              <a:rPr lang="en-US" sz="2400" dirty="0">
                <a:solidFill>
                  <a:srgbClr val="FFFFFF"/>
                </a:solidFill>
              </a:rPr>
              <a:t> rent </a:t>
            </a:r>
            <a:r>
              <a:rPr lang="en-US" sz="2400" dirty="0" err="1">
                <a:solidFill>
                  <a:srgbClr val="FFFFFF"/>
                </a:solidFill>
              </a:rPr>
              <a:t>økonomisk</a:t>
            </a:r>
            <a:r>
              <a:rPr lang="en-US" sz="2400" dirty="0">
                <a:solidFill>
                  <a:srgbClr val="FFFFFF"/>
                </a:solidFill>
              </a:rPr>
              <a:t>, og </a:t>
            </a:r>
            <a:r>
              <a:rPr lang="en-US" sz="2400" dirty="0" err="1">
                <a:solidFill>
                  <a:srgbClr val="FFFFFF"/>
                </a:solidFill>
              </a:rPr>
              <a:t>tiden</a:t>
            </a:r>
            <a:r>
              <a:rPr lang="en-US" sz="2400" dirty="0">
                <a:solidFill>
                  <a:srgbClr val="FFFFFF"/>
                </a:solidFill>
              </a:rPr>
              <a:t> med Corona </a:t>
            </a:r>
            <a:r>
              <a:rPr lang="en-US" sz="2400" dirty="0" err="1">
                <a:solidFill>
                  <a:srgbClr val="FFFFFF"/>
                </a:solidFill>
              </a:rPr>
              <a:t>har</a:t>
            </a:r>
            <a:r>
              <a:rPr lang="en-US" sz="2400" dirty="0">
                <a:solidFill>
                  <a:srgbClr val="FFFFFF"/>
                </a:solidFill>
              </a:rPr>
              <a:t> </a:t>
            </a:r>
            <a:r>
              <a:rPr lang="en-US" sz="2400" dirty="0" err="1">
                <a:solidFill>
                  <a:srgbClr val="FFFFFF"/>
                </a:solidFill>
              </a:rPr>
              <a:t>ikke</a:t>
            </a:r>
            <a:r>
              <a:rPr lang="en-US" sz="2400" dirty="0">
                <a:solidFill>
                  <a:srgbClr val="FFFFFF"/>
                </a:solidFill>
              </a:rPr>
              <a:t> </a:t>
            </a:r>
            <a:r>
              <a:rPr lang="en-US" sz="2400" dirty="0" err="1">
                <a:solidFill>
                  <a:srgbClr val="FFFFFF"/>
                </a:solidFill>
              </a:rPr>
              <a:t>gjort</a:t>
            </a:r>
            <a:r>
              <a:rPr lang="en-US" sz="2400" dirty="0">
                <a:solidFill>
                  <a:srgbClr val="FFFFFF"/>
                </a:solidFill>
              </a:rPr>
              <a:t> det mere </a:t>
            </a:r>
            <a:r>
              <a:rPr lang="en-US" sz="2400" dirty="0" err="1">
                <a:solidFill>
                  <a:srgbClr val="FFFFFF"/>
                </a:solidFill>
              </a:rPr>
              <a:t>rentabelt</a:t>
            </a:r>
            <a:r>
              <a:rPr lang="en-US" sz="2400" dirty="0">
                <a:solidFill>
                  <a:srgbClr val="FFFFFF"/>
                </a:solidFill>
              </a:rPr>
              <a:t> at </a:t>
            </a:r>
            <a:r>
              <a:rPr lang="en-US" sz="2400" dirty="0" err="1">
                <a:solidFill>
                  <a:srgbClr val="FFFFFF"/>
                </a:solidFill>
              </a:rPr>
              <a:t>bygge</a:t>
            </a:r>
            <a:r>
              <a:rPr lang="en-US" sz="2400" dirty="0">
                <a:solidFill>
                  <a:srgbClr val="FFFFFF"/>
                </a:solidFill>
              </a:rPr>
              <a:t>. </a:t>
            </a:r>
            <a:br>
              <a:rPr lang="en-US" sz="2400" dirty="0">
                <a:solidFill>
                  <a:srgbClr val="FFFFFF"/>
                </a:solidFill>
              </a:rPr>
            </a:br>
            <a:br>
              <a:rPr lang="en-US" sz="2400" dirty="0">
                <a:solidFill>
                  <a:srgbClr val="FFFFFF"/>
                </a:solidFill>
              </a:rPr>
            </a:br>
            <a:r>
              <a:rPr lang="en-US" sz="2400" dirty="0">
                <a:solidFill>
                  <a:srgbClr val="FFFFFF"/>
                </a:solidFill>
              </a:rPr>
              <a:t>Vi </a:t>
            </a:r>
            <a:r>
              <a:rPr lang="en-US" sz="2400" dirty="0" err="1">
                <a:solidFill>
                  <a:srgbClr val="FFFFFF"/>
                </a:solidFill>
              </a:rPr>
              <a:t>vælger</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stedet</a:t>
            </a:r>
            <a:r>
              <a:rPr lang="en-US" sz="2400" dirty="0">
                <a:solidFill>
                  <a:srgbClr val="FFFFFF"/>
                </a:solidFill>
              </a:rPr>
              <a:t> for at </a:t>
            </a:r>
            <a:r>
              <a:rPr lang="en-US" sz="2400" dirty="0" err="1">
                <a:solidFill>
                  <a:srgbClr val="FFFFFF"/>
                </a:solidFill>
              </a:rPr>
              <a:t>opsætte</a:t>
            </a:r>
            <a:r>
              <a:rPr lang="en-US" sz="2400" dirty="0">
                <a:solidFill>
                  <a:srgbClr val="FFFFFF"/>
                </a:solidFill>
              </a:rPr>
              <a:t> </a:t>
            </a:r>
            <a:r>
              <a:rPr lang="en-US" sz="2400" dirty="0" err="1">
                <a:solidFill>
                  <a:srgbClr val="FFFFFF"/>
                </a:solidFill>
              </a:rPr>
              <a:t>en</a:t>
            </a:r>
            <a:r>
              <a:rPr lang="en-US" sz="2400" dirty="0">
                <a:solidFill>
                  <a:srgbClr val="FFFFFF"/>
                </a:solidFill>
              </a:rPr>
              <a:t> </a:t>
            </a:r>
            <a:r>
              <a:rPr lang="en-US" sz="2400" dirty="0" err="1">
                <a:solidFill>
                  <a:srgbClr val="FFFFFF"/>
                </a:solidFill>
              </a:rPr>
              <a:t>pavillon</a:t>
            </a:r>
            <a:r>
              <a:rPr lang="en-US" sz="2400" dirty="0">
                <a:solidFill>
                  <a:srgbClr val="FFFFFF"/>
                </a:solidFill>
              </a:rPr>
              <a:t> med to </a:t>
            </a:r>
            <a:r>
              <a:rPr lang="en-US" sz="2400" dirty="0" err="1">
                <a:solidFill>
                  <a:srgbClr val="FFFFFF"/>
                </a:solidFill>
              </a:rPr>
              <a:t>klasselokaler</a:t>
            </a:r>
            <a:r>
              <a:rPr lang="en-US" sz="2400" dirty="0">
                <a:solidFill>
                  <a:srgbClr val="FFFFFF"/>
                </a:solidFill>
              </a:rPr>
              <a:t> og </a:t>
            </a:r>
            <a:r>
              <a:rPr lang="en-US" sz="2400" dirty="0" err="1">
                <a:solidFill>
                  <a:srgbClr val="FFFFFF"/>
                </a:solidFill>
              </a:rPr>
              <a:t>grupperum</a:t>
            </a:r>
            <a:r>
              <a:rPr lang="en-US" sz="2400" dirty="0">
                <a:solidFill>
                  <a:srgbClr val="FFFFFF"/>
                </a:solidFill>
              </a:rPr>
              <a:t>. </a:t>
            </a:r>
            <a:r>
              <a:rPr lang="en-US" sz="2400" dirty="0" err="1">
                <a:solidFill>
                  <a:srgbClr val="FFFFFF"/>
                </a:solidFill>
              </a:rPr>
              <a:t>Samarbejdet</a:t>
            </a:r>
            <a:r>
              <a:rPr lang="en-US" sz="2400" dirty="0">
                <a:solidFill>
                  <a:srgbClr val="FFFFFF"/>
                </a:solidFill>
              </a:rPr>
              <a:t> med “Bjerg </a:t>
            </a:r>
            <a:r>
              <a:rPr lang="en-US" sz="2400" dirty="0" err="1">
                <a:solidFill>
                  <a:srgbClr val="FFFFFF"/>
                </a:solidFill>
              </a:rPr>
              <a:t>arkitektur</a:t>
            </a:r>
            <a:r>
              <a:rPr lang="en-US" sz="2400" dirty="0">
                <a:solidFill>
                  <a:srgbClr val="FFFFFF"/>
                </a:solidFill>
              </a:rPr>
              <a:t>” </a:t>
            </a:r>
            <a:r>
              <a:rPr lang="en-US" sz="2400" dirty="0" err="1">
                <a:solidFill>
                  <a:srgbClr val="FFFFFF"/>
                </a:solidFill>
              </a:rPr>
              <a:t>fortsætter</a:t>
            </a:r>
            <a:r>
              <a:rPr lang="en-US" sz="2400" dirty="0">
                <a:solidFill>
                  <a:srgbClr val="FFFFFF"/>
                </a:solidFill>
              </a:rPr>
              <a:t> med </a:t>
            </a:r>
            <a:r>
              <a:rPr lang="en-US" sz="2400" dirty="0" err="1">
                <a:solidFill>
                  <a:srgbClr val="FFFFFF"/>
                </a:solidFill>
              </a:rPr>
              <a:t>henblik</a:t>
            </a:r>
            <a:r>
              <a:rPr lang="en-US" sz="2400" dirty="0">
                <a:solidFill>
                  <a:srgbClr val="FFFFFF"/>
                </a:solidFill>
              </a:rPr>
              <a:t> </a:t>
            </a:r>
            <a:r>
              <a:rPr lang="en-US" sz="2400" dirty="0" err="1">
                <a:solidFill>
                  <a:srgbClr val="FFFFFF"/>
                </a:solidFill>
              </a:rPr>
              <a:t>på</a:t>
            </a:r>
            <a:r>
              <a:rPr lang="en-US" sz="2400" dirty="0">
                <a:solidFill>
                  <a:srgbClr val="FFFFFF"/>
                </a:solidFill>
              </a:rPr>
              <a:t> nye </a:t>
            </a:r>
            <a:r>
              <a:rPr lang="en-US" sz="2400" dirty="0" err="1">
                <a:solidFill>
                  <a:srgbClr val="FFFFFF"/>
                </a:solidFill>
              </a:rPr>
              <a:t>muligheder</a:t>
            </a:r>
            <a:r>
              <a:rPr lang="en-US" sz="2400" dirty="0">
                <a:solidFill>
                  <a:srgbClr val="FFFFFF"/>
                </a:solidFill>
              </a:rPr>
              <a:t>. Der er </a:t>
            </a:r>
            <a:r>
              <a:rPr lang="en-US" sz="2400" dirty="0" err="1">
                <a:solidFill>
                  <a:srgbClr val="FFFFFF"/>
                </a:solidFill>
              </a:rPr>
              <a:t>heldigvis</a:t>
            </a:r>
            <a:r>
              <a:rPr lang="en-US" sz="2400" dirty="0">
                <a:solidFill>
                  <a:srgbClr val="FFFFFF"/>
                </a:solidFill>
              </a:rPr>
              <a:t> </a:t>
            </a:r>
            <a:r>
              <a:rPr lang="en-US" sz="2400" dirty="0" err="1">
                <a:solidFill>
                  <a:srgbClr val="FFFFFF"/>
                </a:solidFill>
              </a:rPr>
              <a:t>kvadratmeter</a:t>
            </a:r>
            <a:r>
              <a:rPr lang="en-US" sz="2400" dirty="0">
                <a:solidFill>
                  <a:srgbClr val="FFFFFF"/>
                </a:solidFill>
              </a:rPr>
              <a:t> </a:t>
            </a:r>
            <a:r>
              <a:rPr lang="en-US" sz="2400" dirty="0" err="1">
                <a:solidFill>
                  <a:srgbClr val="FFFFFF"/>
                </a:solidFill>
              </a:rPr>
              <a:t>på</a:t>
            </a:r>
            <a:r>
              <a:rPr lang="en-US" sz="2400" dirty="0">
                <a:solidFill>
                  <a:srgbClr val="FFFFFF"/>
                </a:solidFill>
              </a:rPr>
              <a:t> VPS, </a:t>
            </a:r>
            <a:r>
              <a:rPr lang="en-US" sz="2400" dirty="0" err="1">
                <a:solidFill>
                  <a:srgbClr val="FFFFFF"/>
                </a:solidFill>
              </a:rPr>
              <a:t>som</a:t>
            </a:r>
            <a:r>
              <a:rPr lang="en-US" sz="2400" dirty="0">
                <a:solidFill>
                  <a:srgbClr val="FFFFFF"/>
                </a:solidFill>
              </a:rPr>
              <a:t> </a:t>
            </a:r>
            <a:r>
              <a:rPr lang="en-US" sz="2400" dirty="0" err="1">
                <a:solidFill>
                  <a:srgbClr val="FFFFFF"/>
                </a:solidFill>
              </a:rPr>
              <a:t>kan</a:t>
            </a:r>
            <a:r>
              <a:rPr lang="en-US" sz="2400" dirty="0">
                <a:solidFill>
                  <a:srgbClr val="FFFFFF"/>
                </a:solidFill>
              </a:rPr>
              <a:t> </a:t>
            </a:r>
            <a:r>
              <a:rPr lang="en-US" sz="2400" dirty="0" err="1">
                <a:solidFill>
                  <a:srgbClr val="FFFFFF"/>
                </a:solidFill>
              </a:rPr>
              <a:t>udnyttes</a:t>
            </a:r>
            <a:r>
              <a:rPr lang="en-US" sz="2400" dirty="0">
                <a:solidFill>
                  <a:srgbClr val="FFFFFF"/>
                </a:solidFill>
              </a:rPr>
              <a:t> </a:t>
            </a:r>
            <a:r>
              <a:rPr lang="en-US" sz="2400" dirty="0" err="1">
                <a:solidFill>
                  <a:srgbClr val="FFFFFF"/>
                </a:solidFill>
              </a:rPr>
              <a:t>på</a:t>
            </a:r>
            <a:r>
              <a:rPr lang="en-US" sz="2400" dirty="0">
                <a:solidFill>
                  <a:srgbClr val="FFFFFF"/>
                </a:solidFill>
              </a:rPr>
              <a:t> nye </a:t>
            </a:r>
            <a:r>
              <a:rPr lang="en-US" sz="2400" dirty="0" err="1">
                <a:solidFill>
                  <a:srgbClr val="FFFFFF"/>
                </a:solidFill>
              </a:rPr>
              <a:t>spændende</a:t>
            </a:r>
            <a:r>
              <a:rPr lang="en-US" sz="2400" dirty="0">
                <a:solidFill>
                  <a:srgbClr val="FFFFFF"/>
                </a:solidFill>
              </a:rPr>
              <a:t> </a:t>
            </a:r>
            <a:r>
              <a:rPr lang="en-US" sz="2400" dirty="0" err="1">
                <a:solidFill>
                  <a:srgbClr val="FFFFFF"/>
                </a:solidFill>
              </a:rPr>
              <a:t>måder</a:t>
            </a:r>
            <a:r>
              <a:rPr lang="en-US" sz="2400" dirty="0">
                <a:solidFill>
                  <a:srgbClr val="FFFFFF"/>
                </a:solidFill>
              </a:rPr>
              <a:t>.</a:t>
            </a:r>
          </a:p>
        </p:txBody>
      </p:sp>
      <p:pic>
        <p:nvPicPr>
          <p:cNvPr id="6" name="Billede 5">
            <a:extLst>
              <a:ext uri="{FF2B5EF4-FFF2-40B4-BE49-F238E27FC236}">
                <a16:creationId xmlns:a16="http://schemas.microsoft.com/office/drawing/2014/main" id="{574D9987-55AB-4FFD-B9E5-8EF509CA925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386" r="12386"/>
          <a:stretch/>
        </p:blipFill>
        <p:spPr>
          <a:xfrm>
            <a:off x="6096000" y="708027"/>
            <a:ext cx="5459470" cy="5442921"/>
          </a:xfrm>
          <a:prstGeom prst="rect">
            <a:avLst/>
          </a:prstGeom>
        </p:spPr>
      </p:pic>
    </p:spTree>
    <p:extLst>
      <p:ext uri="{BB962C8B-B14F-4D97-AF65-F5344CB8AC3E}">
        <p14:creationId xmlns:p14="http://schemas.microsoft.com/office/powerpoint/2010/main" val="2156492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8" name="Straight Connector 57">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AD7089-48C1-40A2-97AC-BF5EA8641918}"/>
              </a:ext>
            </a:extLst>
          </p:cNvPr>
          <p:cNvSpPr>
            <a:spLocks noGrp="1"/>
          </p:cNvSpPr>
          <p:nvPr>
            <p:ph type="title"/>
          </p:nvPr>
        </p:nvSpPr>
        <p:spPr>
          <a:xfrm>
            <a:off x="587303" y="5090450"/>
            <a:ext cx="11139854" cy="930447"/>
          </a:xfrm>
        </p:spPr>
        <p:txBody>
          <a:bodyPr vert="horz" lIns="91440" tIns="45720" rIns="91440" bIns="45720" rtlCol="0" anchor="b">
            <a:normAutofit fontScale="90000"/>
          </a:bodyPr>
          <a:lstStyle/>
          <a:p>
            <a:pPr algn="ct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r>
              <a:rPr lang="en-US" sz="1400" dirty="0">
                <a:solidFill>
                  <a:srgbClr val="FFFFFF"/>
                </a:solidFill>
              </a:rPr>
              <a:t>                            </a:t>
            </a: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br>
              <a:rPr lang="en-US" sz="1400" dirty="0">
                <a:solidFill>
                  <a:srgbClr val="FFFFFF"/>
                </a:solidFill>
              </a:rPr>
            </a:br>
            <a:r>
              <a:rPr lang="en-US" sz="2700" dirty="0" err="1">
                <a:solidFill>
                  <a:srgbClr val="FFFFFF"/>
                </a:solidFill>
              </a:rPr>
              <a:t>Etablering</a:t>
            </a:r>
            <a:r>
              <a:rPr lang="en-US" sz="2700" dirty="0">
                <a:solidFill>
                  <a:srgbClr val="FFFFFF"/>
                </a:solidFill>
              </a:rPr>
              <a:t> og </a:t>
            </a:r>
            <a:r>
              <a:rPr lang="en-US" sz="2700" dirty="0" err="1">
                <a:solidFill>
                  <a:srgbClr val="FFFFFF"/>
                </a:solidFill>
              </a:rPr>
              <a:t>genetablering</a:t>
            </a:r>
            <a:r>
              <a:rPr lang="en-US" sz="2700" dirty="0">
                <a:solidFill>
                  <a:srgbClr val="FFFFFF"/>
                </a:solidFill>
              </a:rPr>
              <a:t> </a:t>
            </a:r>
            <a:r>
              <a:rPr lang="en-US" sz="2700" dirty="0" err="1">
                <a:solidFill>
                  <a:srgbClr val="FFFFFF"/>
                </a:solidFill>
              </a:rPr>
              <a:t>af</a:t>
            </a:r>
            <a:r>
              <a:rPr lang="en-US" sz="2700" dirty="0">
                <a:solidFill>
                  <a:srgbClr val="FFFFFF"/>
                </a:solidFill>
              </a:rPr>
              <a:t> </a:t>
            </a:r>
            <a:r>
              <a:rPr lang="en-US" sz="2700" dirty="0" err="1">
                <a:solidFill>
                  <a:srgbClr val="FFFFFF"/>
                </a:solidFill>
              </a:rPr>
              <a:t>klubben</a:t>
            </a:r>
            <a:r>
              <a:rPr lang="en-US" sz="2700" dirty="0">
                <a:solidFill>
                  <a:srgbClr val="FFFFFF"/>
                </a:solidFill>
              </a:rPr>
              <a:t> for </a:t>
            </a:r>
            <a:r>
              <a:rPr lang="en-US" sz="2700" dirty="0" err="1">
                <a:solidFill>
                  <a:srgbClr val="FFFFFF"/>
                </a:solidFill>
              </a:rPr>
              <a:t>eleverne</a:t>
            </a:r>
            <a:r>
              <a:rPr lang="en-US" sz="2700" dirty="0">
                <a:solidFill>
                  <a:srgbClr val="FFFFFF"/>
                </a:solidFill>
              </a:rPr>
              <a:t> </a:t>
            </a:r>
            <a:r>
              <a:rPr lang="en-US" sz="2700" dirty="0" err="1">
                <a:solidFill>
                  <a:srgbClr val="FFFFFF"/>
                </a:solidFill>
              </a:rPr>
              <a:t>i</a:t>
            </a:r>
            <a:r>
              <a:rPr lang="en-US" sz="2700" dirty="0">
                <a:solidFill>
                  <a:srgbClr val="FFFFFF"/>
                </a:solidFill>
              </a:rPr>
              <a:t> 4. og 5.klasse</a:t>
            </a:r>
            <a:br>
              <a:rPr lang="en-US" sz="1400" dirty="0">
                <a:solidFill>
                  <a:srgbClr val="FFFFFF"/>
                </a:solidFill>
              </a:rPr>
            </a:br>
            <a:br>
              <a:rPr lang="en-US" sz="1400" dirty="0">
                <a:solidFill>
                  <a:srgbClr val="FFFFFF"/>
                </a:solidFill>
              </a:rPr>
            </a:br>
            <a:br>
              <a:rPr lang="en-US" sz="1400" dirty="0">
                <a:solidFill>
                  <a:srgbClr val="FFFFFF"/>
                </a:solidFill>
              </a:rPr>
            </a:br>
            <a:endParaRPr lang="en-US" sz="1400" dirty="0">
              <a:solidFill>
                <a:srgbClr val="FFFFFF"/>
              </a:solidFill>
            </a:endParaRPr>
          </a:p>
        </p:txBody>
      </p:sp>
      <p:pic>
        <p:nvPicPr>
          <p:cNvPr id="4" name="Billede 3" descr="Et billede, der indeholder gulv, indendørs, væg, loft&#10;&#10;Automatisk genereret beskrivelse">
            <a:extLst>
              <a:ext uri="{FF2B5EF4-FFF2-40B4-BE49-F238E27FC236}">
                <a16:creationId xmlns:a16="http://schemas.microsoft.com/office/drawing/2014/main" id="{76845DE3-D266-4045-A41A-9221183A22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2907" y="307731"/>
            <a:ext cx="5330182" cy="3997637"/>
          </a:xfrm>
          <a:prstGeom prst="rect">
            <a:avLst/>
          </a:prstGeom>
        </p:spPr>
      </p:pic>
      <p:pic>
        <p:nvPicPr>
          <p:cNvPr id="7" name="Billede 6" descr="Et billede, der indeholder indendørs, loft, gulv, væg&#10;&#10;Automatisk genereret beskrivelse">
            <a:extLst>
              <a:ext uri="{FF2B5EF4-FFF2-40B4-BE49-F238E27FC236}">
                <a16:creationId xmlns:a16="http://schemas.microsoft.com/office/drawing/2014/main" id="{B2C00952-399E-473A-B407-BC01EC92B5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8910" y="307731"/>
            <a:ext cx="5330182" cy="3997637"/>
          </a:xfrm>
          <a:prstGeom prst="rect">
            <a:avLst/>
          </a:prstGeom>
        </p:spPr>
      </p:pic>
      <p:cxnSp>
        <p:nvCxnSpPr>
          <p:cNvPr id="62" name="Straight Connector 61">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819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0AAF6-86F6-4BCC-B30E-89FDA08E2E61}"/>
              </a:ext>
            </a:extLst>
          </p:cNvPr>
          <p:cNvSpPr>
            <a:spLocks noGrp="1"/>
          </p:cNvSpPr>
          <p:nvPr>
            <p:ph type="title"/>
          </p:nvPr>
        </p:nvSpPr>
        <p:spPr>
          <a:xfrm>
            <a:off x="5202621" y="4665605"/>
            <a:ext cx="6638806" cy="1896560"/>
          </a:xfrm>
        </p:spPr>
        <p:txBody>
          <a:bodyPr vert="horz" lIns="91440" tIns="45720" rIns="91440" bIns="45720" rtlCol="0" anchor="ctr">
            <a:normAutofit/>
          </a:bodyPr>
          <a:lstStyle/>
          <a:p>
            <a:r>
              <a:rPr lang="en-US" sz="1800" kern="1200" dirty="0">
                <a:solidFill>
                  <a:schemeClr val="tx1"/>
                </a:solidFill>
                <a:latin typeface="+mj-lt"/>
                <a:ea typeface="+mj-ea"/>
                <a:cs typeface="+mj-cs"/>
              </a:rPr>
              <a:t>Der er sat </a:t>
            </a:r>
            <a:r>
              <a:rPr lang="en-US" sz="1800" kern="1200" dirty="0" err="1">
                <a:solidFill>
                  <a:schemeClr val="tx1"/>
                </a:solidFill>
                <a:latin typeface="+mj-lt"/>
                <a:ea typeface="+mj-ea"/>
                <a:cs typeface="+mj-cs"/>
              </a:rPr>
              <a:t>varmepumpe</a:t>
            </a:r>
            <a:r>
              <a:rPr lang="en-US" sz="1800" kern="1200" dirty="0">
                <a:solidFill>
                  <a:schemeClr val="tx1"/>
                </a:solidFill>
                <a:latin typeface="+mj-lt"/>
                <a:ea typeface="+mj-ea"/>
                <a:cs typeface="+mj-cs"/>
              </a:rPr>
              <a:t> op </a:t>
            </a:r>
            <a:r>
              <a:rPr lang="en-US" sz="1800" kern="1200" dirty="0" err="1">
                <a:solidFill>
                  <a:schemeClr val="tx1"/>
                </a:solidFill>
                <a:latin typeface="+mj-lt"/>
                <a:ea typeface="+mj-ea"/>
                <a:cs typeface="+mj-cs"/>
              </a:rPr>
              <a:t>i</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værkstedet</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på</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Frittens</a:t>
            </a:r>
            <a:r>
              <a:rPr lang="en-US" sz="1800" kern="1200" dirty="0">
                <a:solidFill>
                  <a:schemeClr val="tx1"/>
                </a:solidFill>
                <a:latin typeface="+mj-lt"/>
                <a:ea typeface="+mj-ea"/>
                <a:cs typeface="+mj-cs"/>
              </a:rPr>
              <a:t> 1. </a:t>
            </a:r>
            <a:r>
              <a:rPr lang="en-US" sz="1800" kern="1200" dirty="0" err="1">
                <a:solidFill>
                  <a:schemeClr val="tx1"/>
                </a:solidFill>
                <a:latin typeface="+mj-lt"/>
                <a:ea typeface="+mj-ea"/>
                <a:cs typeface="+mj-cs"/>
              </a:rPr>
              <a:t>sal</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så</a:t>
            </a:r>
            <a:r>
              <a:rPr lang="en-US" sz="1800" kern="1200" dirty="0">
                <a:solidFill>
                  <a:schemeClr val="tx1"/>
                </a:solidFill>
                <a:latin typeface="+mj-lt"/>
                <a:ea typeface="+mj-ea"/>
                <a:cs typeface="+mj-cs"/>
              </a:rPr>
              <a:t> det </a:t>
            </a:r>
            <a:r>
              <a:rPr lang="en-US" sz="1800" kern="1200" dirty="0" err="1">
                <a:solidFill>
                  <a:schemeClr val="tx1"/>
                </a:solidFill>
                <a:latin typeface="+mj-lt"/>
                <a:ea typeface="+mj-ea"/>
                <a:cs typeface="+mj-cs"/>
              </a:rPr>
              <a:t>bliver</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muligt</a:t>
            </a:r>
            <a:r>
              <a:rPr lang="en-US" sz="1800" kern="1200" dirty="0">
                <a:solidFill>
                  <a:schemeClr val="tx1"/>
                </a:solidFill>
                <a:latin typeface="+mj-lt"/>
                <a:ea typeface="+mj-ea"/>
                <a:cs typeface="+mj-cs"/>
              </a:rPr>
              <a:t> at </a:t>
            </a:r>
            <a:r>
              <a:rPr lang="en-US" sz="1800" kern="1200" dirty="0" err="1">
                <a:solidFill>
                  <a:schemeClr val="tx1"/>
                </a:solidFill>
                <a:latin typeface="+mj-lt"/>
                <a:ea typeface="+mj-ea"/>
                <a:cs typeface="+mj-cs"/>
              </a:rPr>
              <a:t>varmeregulere</a:t>
            </a:r>
            <a:br>
              <a:rPr lang="en-US" sz="1800" kern="1200" dirty="0">
                <a:solidFill>
                  <a:schemeClr val="tx1"/>
                </a:solidFill>
                <a:latin typeface="+mj-lt"/>
                <a:ea typeface="+mj-ea"/>
                <a:cs typeface="+mj-cs"/>
              </a:rPr>
            </a:br>
            <a:br>
              <a:rPr lang="en-US" sz="1800" kern="1200" dirty="0">
                <a:solidFill>
                  <a:schemeClr val="tx1"/>
                </a:solidFill>
                <a:latin typeface="+mj-lt"/>
                <a:ea typeface="+mj-ea"/>
                <a:cs typeface="+mj-cs"/>
              </a:rPr>
            </a:br>
            <a:r>
              <a:rPr lang="en-US" sz="1800" dirty="0" err="1"/>
              <a:t>Af</a:t>
            </a:r>
            <a:r>
              <a:rPr lang="en-US" sz="1800" dirty="0"/>
              <a:t> </a:t>
            </a:r>
            <a:r>
              <a:rPr lang="en-US" sz="1800" dirty="0" err="1"/>
              <a:t>samme</a:t>
            </a:r>
            <a:r>
              <a:rPr lang="en-US" sz="1800" dirty="0"/>
              <a:t> </a:t>
            </a:r>
            <a:r>
              <a:rPr lang="en-US" sz="1800" dirty="0" err="1"/>
              <a:t>årsag</a:t>
            </a:r>
            <a:r>
              <a:rPr lang="en-US" sz="1800" dirty="0"/>
              <a:t> er der sat </a:t>
            </a:r>
            <a:r>
              <a:rPr lang="en-US" sz="1800" dirty="0" err="1"/>
              <a:t>solfilm</a:t>
            </a:r>
            <a:r>
              <a:rPr lang="en-US" sz="1800" dirty="0"/>
              <a:t> </a:t>
            </a:r>
            <a:r>
              <a:rPr lang="en-US" sz="1800" dirty="0" err="1"/>
              <a:t>på</a:t>
            </a:r>
            <a:r>
              <a:rPr lang="en-US" sz="1800" dirty="0"/>
              <a:t> </a:t>
            </a:r>
            <a:r>
              <a:rPr lang="en-US" sz="1800" dirty="0" err="1"/>
              <a:t>vinduerne</a:t>
            </a:r>
            <a:r>
              <a:rPr lang="en-US" sz="1800" dirty="0"/>
              <a:t> </a:t>
            </a:r>
            <a:r>
              <a:rPr lang="en-US" sz="1800" dirty="0" err="1"/>
              <a:t>til</a:t>
            </a:r>
            <a:r>
              <a:rPr lang="en-US" sz="1800" dirty="0"/>
              <a:t> </a:t>
            </a:r>
            <a:r>
              <a:rPr lang="en-US" sz="1800" dirty="0" err="1"/>
              <a:t>kontoret</a:t>
            </a:r>
            <a:r>
              <a:rPr lang="en-US" sz="1800" dirty="0"/>
              <a:t>, og </a:t>
            </a:r>
            <a:r>
              <a:rPr lang="en-US" sz="1800" dirty="0" err="1"/>
              <a:t>vinduerne</a:t>
            </a:r>
            <a:r>
              <a:rPr lang="en-US" sz="1800" dirty="0"/>
              <a:t> </a:t>
            </a:r>
            <a:r>
              <a:rPr lang="en-US" sz="1800" dirty="0" err="1"/>
              <a:t>på</a:t>
            </a:r>
            <a:r>
              <a:rPr lang="en-US" sz="1800" dirty="0"/>
              <a:t> 1. </a:t>
            </a:r>
            <a:r>
              <a:rPr lang="en-US" sz="1800" dirty="0" err="1"/>
              <a:t>sal</a:t>
            </a:r>
            <a:r>
              <a:rPr lang="en-US" sz="1800" dirty="0"/>
              <a:t> </a:t>
            </a:r>
            <a:r>
              <a:rPr lang="en-US" sz="1800" dirty="0" err="1"/>
              <a:t>i</a:t>
            </a:r>
            <a:r>
              <a:rPr lang="en-US" sz="1800" dirty="0"/>
              <a:t> C er </a:t>
            </a:r>
            <a:r>
              <a:rPr lang="en-US" sz="1800" dirty="0" err="1"/>
              <a:t>skiftet</a:t>
            </a:r>
            <a:r>
              <a:rPr lang="en-US" sz="1800" dirty="0"/>
              <a:t> </a:t>
            </a:r>
            <a:r>
              <a:rPr lang="en-US" sz="1800" dirty="0" err="1"/>
              <a:t>ud</a:t>
            </a:r>
            <a:r>
              <a:rPr lang="en-US" sz="1800" dirty="0"/>
              <a:t> </a:t>
            </a:r>
            <a:r>
              <a:rPr lang="en-US" sz="1800" dirty="0" err="1"/>
              <a:t>til</a:t>
            </a:r>
            <a:r>
              <a:rPr lang="en-US" sz="1800" dirty="0"/>
              <a:t> </a:t>
            </a:r>
            <a:r>
              <a:rPr lang="en-US" sz="1800" dirty="0" err="1"/>
              <a:t>vinduer</a:t>
            </a:r>
            <a:r>
              <a:rPr lang="en-US" sz="1800" dirty="0"/>
              <a:t> med </a:t>
            </a:r>
            <a:r>
              <a:rPr lang="en-US" sz="1800" dirty="0" err="1"/>
              <a:t>solfilter</a:t>
            </a:r>
            <a:r>
              <a:rPr lang="en-US" sz="1800" dirty="0"/>
              <a:t>.</a:t>
            </a:r>
            <a:endParaRPr lang="en-US" sz="1800" kern="1200" dirty="0">
              <a:solidFill>
                <a:schemeClr val="tx1"/>
              </a:solidFill>
              <a:latin typeface="+mj-lt"/>
              <a:ea typeface="+mj-ea"/>
              <a:cs typeface="+mj-cs"/>
            </a:endParaRPr>
          </a:p>
        </p:txBody>
      </p:sp>
      <p:pic>
        <p:nvPicPr>
          <p:cNvPr id="10" name="Billede 9" descr="Et billede, der indeholder indendørs, hvid&#10;&#10;Automatisk genereret beskrivelse">
            <a:extLst>
              <a:ext uri="{FF2B5EF4-FFF2-40B4-BE49-F238E27FC236}">
                <a16:creationId xmlns:a16="http://schemas.microsoft.com/office/drawing/2014/main" id="{D9B11C0C-E859-458D-858B-3ADB1FE8059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562"/>
          <a:stretch/>
        </p:blipFill>
        <p:spPr>
          <a:xfrm>
            <a:off x="20" y="1"/>
            <a:ext cx="4848284" cy="4359438"/>
          </a:xfrm>
          <a:prstGeom prst="rect">
            <a:avLst/>
          </a:prstGeom>
        </p:spPr>
      </p:pic>
      <p:pic>
        <p:nvPicPr>
          <p:cNvPr id="7" name="Billede 6" descr="Et billede, der indeholder bygning, udendørs, hus, mursten&#10;&#10;Automatisk genereret beskrivelse">
            <a:extLst>
              <a:ext uri="{FF2B5EF4-FFF2-40B4-BE49-F238E27FC236}">
                <a16:creationId xmlns:a16="http://schemas.microsoft.com/office/drawing/2014/main" id="{5D299C5C-05DE-4212-B4E8-6FB72C8A1D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007" r="-1" b="16451"/>
          <a:stretch/>
        </p:blipFill>
        <p:spPr>
          <a:xfrm>
            <a:off x="4972050" y="-1"/>
            <a:ext cx="7216902" cy="4359440"/>
          </a:xfrm>
          <a:prstGeom prst="rect">
            <a:avLst/>
          </a:prstGeom>
        </p:spPr>
      </p:pic>
      <p:pic>
        <p:nvPicPr>
          <p:cNvPr id="4" name="Billede 3" descr="Et billede, der indeholder himmel, udendørs, bygning, jord&#10;&#10;Automatisk genereret beskrivelse">
            <a:extLst>
              <a:ext uri="{FF2B5EF4-FFF2-40B4-BE49-F238E27FC236}">
                <a16:creationId xmlns:a16="http://schemas.microsoft.com/office/drawing/2014/main" id="{0C62823D-905A-423E-B4F8-03A1848CE0D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1770" r="2" b="22631"/>
          <a:stretch/>
        </p:blipFill>
        <p:spPr>
          <a:xfrm>
            <a:off x="20" y="4472610"/>
            <a:ext cx="4848284" cy="2385390"/>
          </a:xfrm>
          <a:prstGeom prst="rect">
            <a:avLst/>
          </a:prstGeom>
        </p:spPr>
      </p:pic>
    </p:spTree>
    <p:extLst>
      <p:ext uri="{BB962C8B-B14F-4D97-AF65-F5344CB8AC3E}">
        <p14:creationId xmlns:p14="http://schemas.microsoft.com/office/powerpoint/2010/main" val="275912170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F22E79-9BF5-4BBC-B3F4-31AAC60A9A0F}"/>
              </a:ext>
            </a:extLst>
          </p:cNvPr>
          <p:cNvSpPr>
            <a:spLocks noGrp="1"/>
          </p:cNvSpPr>
          <p:nvPr>
            <p:ph type="title"/>
          </p:nvPr>
        </p:nvSpPr>
        <p:spPr>
          <a:xfrm>
            <a:off x="609601" y="4385066"/>
            <a:ext cx="10923638" cy="1317643"/>
          </a:xfrm>
        </p:spPr>
        <p:txBody>
          <a:bodyPr vert="horz" lIns="91440" tIns="45720" rIns="91440" bIns="45720" rtlCol="0" anchor="b">
            <a:normAutofit/>
          </a:bodyPr>
          <a:lstStyle/>
          <a:p>
            <a:r>
              <a:rPr lang="en-US" sz="6600" kern="1200" dirty="0">
                <a:solidFill>
                  <a:schemeClr val="tx1"/>
                </a:solidFill>
                <a:latin typeface="+mj-lt"/>
                <a:ea typeface="+mj-ea"/>
                <a:cs typeface="+mj-cs"/>
              </a:rPr>
              <a:t>                   D-</a:t>
            </a:r>
            <a:r>
              <a:rPr lang="en-US" sz="6600" kern="1200" dirty="0" err="1">
                <a:solidFill>
                  <a:schemeClr val="tx1"/>
                </a:solidFill>
                <a:latin typeface="+mj-lt"/>
                <a:ea typeface="+mj-ea"/>
                <a:cs typeface="+mj-cs"/>
              </a:rPr>
              <a:t>gården</a:t>
            </a:r>
            <a:endParaRPr lang="en-US" sz="6600" kern="1200" dirty="0">
              <a:solidFill>
                <a:schemeClr val="tx1"/>
              </a:solidFill>
              <a:latin typeface="+mj-lt"/>
              <a:ea typeface="+mj-ea"/>
              <a:cs typeface="+mj-cs"/>
            </a:endParaRPr>
          </a:p>
        </p:txBody>
      </p:sp>
      <p:pic>
        <p:nvPicPr>
          <p:cNvPr id="5" name="Billede 4">
            <a:extLst>
              <a:ext uri="{FF2B5EF4-FFF2-40B4-BE49-F238E27FC236}">
                <a16:creationId xmlns:a16="http://schemas.microsoft.com/office/drawing/2014/main" id="{34D7A076-FC56-4F17-A90A-4CDB84D7042E}"/>
              </a:ext>
            </a:extLst>
          </p:cNvPr>
          <p:cNvPicPr>
            <a:picLocks noChangeAspect="1"/>
          </p:cNvPicPr>
          <p:nvPr/>
        </p:nvPicPr>
        <p:blipFill rotWithShape="1">
          <a:blip r:embed="rId2"/>
          <a:srcRect t="6625" b="19437"/>
          <a:stretch/>
        </p:blipFill>
        <p:spPr>
          <a:xfrm>
            <a:off x="20" y="10"/>
            <a:ext cx="4059916" cy="4242806"/>
          </a:xfrm>
          <a:prstGeom prst="rect">
            <a:avLst/>
          </a:prstGeom>
        </p:spPr>
      </p:pic>
      <p:pic>
        <p:nvPicPr>
          <p:cNvPr id="6" name="Billede 5" descr="Et billede, der indeholder jord, udendørs, beton, cement&#10;&#10;Automatisk genereret beskrivelse">
            <a:extLst>
              <a:ext uri="{FF2B5EF4-FFF2-40B4-BE49-F238E27FC236}">
                <a16:creationId xmlns:a16="http://schemas.microsoft.com/office/drawing/2014/main" id="{DA7AD75C-FD74-4C58-BE7B-258829C60B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667" b="9012"/>
          <a:stretch/>
        </p:blipFill>
        <p:spPr>
          <a:xfrm>
            <a:off x="4090482" y="-1"/>
            <a:ext cx="4062918" cy="4242816"/>
          </a:xfrm>
          <a:prstGeom prst="rect">
            <a:avLst/>
          </a:prstGeom>
        </p:spPr>
      </p:pic>
      <p:pic>
        <p:nvPicPr>
          <p:cNvPr id="3" name="Billede 2">
            <a:extLst>
              <a:ext uri="{FF2B5EF4-FFF2-40B4-BE49-F238E27FC236}">
                <a16:creationId xmlns:a16="http://schemas.microsoft.com/office/drawing/2014/main" id="{C30E4680-7B4C-447F-BDA6-E37F4DDE4ADF}"/>
              </a:ext>
            </a:extLst>
          </p:cNvPr>
          <p:cNvPicPr>
            <a:picLocks noChangeAspect="1"/>
          </p:cNvPicPr>
          <p:nvPr/>
        </p:nvPicPr>
        <p:blipFill rotWithShape="1">
          <a:blip r:embed="rId4"/>
          <a:srcRect t="10813" b="15250"/>
          <a:stretch/>
        </p:blipFill>
        <p:spPr>
          <a:xfrm>
            <a:off x="8132064" y="10"/>
            <a:ext cx="4059936" cy="4242806"/>
          </a:xfrm>
          <a:prstGeom prst="rect">
            <a:avLst/>
          </a:prstGeom>
        </p:spPr>
      </p:pic>
      <p:cxnSp>
        <p:nvCxnSpPr>
          <p:cNvPr id="34" name="Straight Connector 27">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29">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1">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158004"/>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65F4110-C0FC-4D61-ACD2-A7C950EAE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DC7E9F7-D30A-4381-A2EC-26F5D303FBC2}"/>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3200" kern="1200" dirty="0" err="1">
                <a:solidFill>
                  <a:srgbClr val="FFFFFF"/>
                </a:solidFill>
                <a:latin typeface="+mj-lt"/>
                <a:ea typeface="+mj-ea"/>
                <a:cs typeface="+mj-cs"/>
              </a:rPr>
              <a:t>Overdækket</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udendørsareal</a:t>
            </a:r>
            <a:r>
              <a:rPr lang="en-US" sz="3200" kern="1200" dirty="0">
                <a:solidFill>
                  <a:srgbClr val="FFFFFF"/>
                </a:solidFill>
                <a:latin typeface="+mj-lt"/>
                <a:ea typeface="+mj-ea"/>
                <a:cs typeface="+mj-cs"/>
              </a:rPr>
              <a:t> og </a:t>
            </a:r>
            <a:r>
              <a:rPr lang="en-US" sz="3200" kern="1200" dirty="0" err="1">
                <a:solidFill>
                  <a:srgbClr val="FFFFFF"/>
                </a:solidFill>
                <a:latin typeface="+mj-lt"/>
                <a:ea typeface="+mj-ea"/>
                <a:cs typeface="+mj-cs"/>
              </a:rPr>
              <a:t>nyt</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indgangsparti</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til</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Fritten</a:t>
            </a:r>
            <a:endParaRPr lang="en-US" sz="3200" kern="1200" dirty="0">
              <a:solidFill>
                <a:srgbClr val="FFFFFF"/>
              </a:solidFill>
              <a:latin typeface="+mj-lt"/>
              <a:ea typeface="+mj-ea"/>
              <a:cs typeface="+mj-cs"/>
            </a:endParaRPr>
          </a:p>
        </p:txBody>
      </p:sp>
      <p:cxnSp>
        <p:nvCxnSpPr>
          <p:cNvPr id="27" name="Straight Connector 26">
            <a:extLst>
              <a:ext uri="{FF2B5EF4-FFF2-40B4-BE49-F238E27FC236}">
                <a16:creationId xmlns:a16="http://schemas.microsoft.com/office/drawing/2014/main" id="{CC94CBDB-A76C-499E-95AB-C0A049E315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Billede 5" descr="Et billede, der indeholder bygning, udendørs, vindue&#10;&#10;Automatisk genereret beskrivelse">
            <a:extLst>
              <a:ext uri="{FF2B5EF4-FFF2-40B4-BE49-F238E27FC236}">
                <a16:creationId xmlns:a16="http://schemas.microsoft.com/office/drawing/2014/main" id="{316776E2-4F74-42A2-A0AF-1788675347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862" r="1873" b="-2"/>
          <a:stretch/>
        </p:blipFill>
        <p:spPr>
          <a:xfrm>
            <a:off x="317635" y="321733"/>
            <a:ext cx="4160452" cy="6214534"/>
          </a:xfrm>
          <a:prstGeom prst="rect">
            <a:avLst/>
          </a:prstGeom>
        </p:spPr>
      </p:pic>
      <p:pic>
        <p:nvPicPr>
          <p:cNvPr id="4" name="Billede 3" descr="Et billede, der indeholder himmel, udendørs, græs, gård&#10;&#10;Automatisk genereret beskrivelse">
            <a:extLst>
              <a:ext uri="{FF2B5EF4-FFF2-40B4-BE49-F238E27FC236}">
                <a16:creationId xmlns:a16="http://schemas.microsoft.com/office/drawing/2014/main" id="{B4DB402C-7533-4AAA-81AF-E16CD8AFFA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995" r="2" b="25431"/>
          <a:stretch/>
        </p:blipFill>
        <p:spPr>
          <a:xfrm>
            <a:off x="4654296" y="299363"/>
            <a:ext cx="7217085" cy="3008188"/>
          </a:xfrm>
          <a:prstGeom prst="rect">
            <a:avLst/>
          </a:prstGeom>
        </p:spPr>
      </p:pic>
    </p:spTree>
    <p:extLst>
      <p:ext uri="{BB962C8B-B14F-4D97-AF65-F5344CB8AC3E}">
        <p14:creationId xmlns:p14="http://schemas.microsoft.com/office/powerpoint/2010/main" val="809490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0378BC-DF63-4B2D-B15E-2445E7AF581D}"/>
              </a:ext>
            </a:extLst>
          </p:cNvPr>
          <p:cNvSpPr>
            <a:spLocks noGrp="1"/>
          </p:cNvSpPr>
          <p:nvPr>
            <p:ph type="title"/>
          </p:nvPr>
        </p:nvSpPr>
        <p:spPr>
          <a:xfrm>
            <a:off x="5389867" y="114135"/>
            <a:ext cx="6586979" cy="7092909"/>
          </a:xfrm>
        </p:spPr>
        <p:txBody>
          <a:bodyPr vert="horz" lIns="91440" tIns="45720" rIns="91440" bIns="45720" rtlCol="0" anchor="t">
            <a:normAutofit fontScale="90000"/>
          </a:bodyPr>
          <a:lstStyle/>
          <a:p>
            <a:br>
              <a:rPr lang="en-US" sz="1600" b="1" dirty="0"/>
            </a:br>
            <a:r>
              <a:rPr lang="en-US" sz="1800" b="1" u="sng" dirty="0"/>
              <a:t>HEIDI THEILMANN SCHMIDT</a:t>
            </a:r>
            <a:r>
              <a:rPr lang="en-US" sz="1800" b="1" dirty="0"/>
              <a:t>, </a:t>
            </a:r>
            <a:r>
              <a:rPr lang="en-US" sz="1800" dirty="0"/>
              <a:t>der </a:t>
            </a:r>
            <a:r>
              <a:rPr lang="en-US" sz="1800" dirty="0" err="1"/>
              <a:t>som</a:t>
            </a:r>
            <a:r>
              <a:rPr lang="en-US" sz="1800" dirty="0"/>
              <a:t> </a:t>
            </a:r>
            <a:r>
              <a:rPr lang="en-US" sz="1800" dirty="0" err="1"/>
              <a:t>skolens</a:t>
            </a:r>
            <a:r>
              <a:rPr lang="en-US" sz="1800" dirty="0"/>
              <a:t> nye </a:t>
            </a:r>
            <a:r>
              <a:rPr lang="en-US" sz="1800" dirty="0" err="1"/>
              <a:t>tilsynsførende</a:t>
            </a:r>
            <a:r>
              <a:rPr lang="en-US" sz="1800" dirty="0"/>
              <a:t> </a:t>
            </a:r>
            <a:r>
              <a:rPr lang="en-US" sz="1800" dirty="0" err="1"/>
              <a:t>siden</a:t>
            </a:r>
            <a:r>
              <a:rPr lang="en-US" sz="1800" dirty="0"/>
              <a:t> august </a:t>
            </a:r>
            <a:r>
              <a:rPr lang="en-US" sz="1800" dirty="0" err="1"/>
              <a:t>ind</a:t>
            </a:r>
            <a:r>
              <a:rPr lang="en-US" sz="1800" dirty="0"/>
              <a:t> </a:t>
            </a:r>
            <a:r>
              <a:rPr lang="en-US" sz="1800" dirty="0" err="1"/>
              <a:t>imellem</a:t>
            </a:r>
            <a:r>
              <a:rPr lang="en-US" sz="1800" dirty="0"/>
              <a:t> </a:t>
            </a:r>
            <a:r>
              <a:rPr lang="en-US" sz="1800" dirty="0" err="1"/>
              <a:t>har</a:t>
            </a:r>
            <a:r>
              <a:rPr lang="en-US" sz="1800" dirty="0"/>
              <a:t> haft sin gang </a:t>
            </a:r>
            <a:r>
              <a:rPr lang="en-US" sz="1800" dirty="0" err="1"/>
              <a:t>på</a:t>
            </a:r>
            <a:r>
              <a:rPr lang="en-US" sz="1800" dirty="0"/>
              <a:t> VPS, </a:t>
            </a:r>
            <a:r>
              <a:rPr lang="en-US" sz="1800" dirty="0" err="1"/>
              <a:t>har</a:t>
            </a:r>
            <a:r>
              <a:rPr lang="en-US" sz="1800" dirty="0"/>
              <a:t> </a:t>
            </a:r>
            <a:r>
              <a:rPr lang="en-US" sz="1800" dirty="0" err="1"/>
              <a:t>udarbejdet</a:t>
            </a:r>
            <a:r>
              <a:rPr lang="en-US" sz="1800" dirty="0"/>
              <a:t> sin </a:t>
            </a:r>
            <a:r>
              <a:rPr lang="en-US" sz="1800" dirty="0" err="1"/>
              <a:t>første</a:t>
            </a:r>
            <a:r>
              <a:rPr lang="en-US" sz="1800" dirty="0"/>
              <a:t> </a:t>
            </a:r>
            <a:r>
              <a:rPr lang="en-US" sz="1800" dirty="0" err="1"/>
              <a:t>tilsynserklæring</a:t>
            </a:r>
            <a:r>
              <a:rPr lang="en-US" sz="1800" dirty="0"/>
              <a:t>. Hun </a:t>
            </a:r>
            <a:r>
              <a:rPr lang="en-US" sz="1800" dirty="0" err="1"/>
              <a:t>skriver</a:t>
            </a:r>
            <a:r>
              <a:rPr lang="en-US" sz="1800" dirty="0"/>
              <a:t> </a:t>
            </a:r>
            <a:r>
              <a:rPr lang="en-US" sz="1800" dirty="0" err="1"/>
              <a:t>bl.a</a:t>
            </a:r>
            <a:r>
              <a:rPr lang="en-US" sz="1800" dirty="0"/>
              <a:t>.:</a:t>
            </a:r>
            <a:br>
              <a:rPr lang="en-US" sz="1800" dirty="0"/>
            </a:br>
            <a:br>
              <a:rPr lang="en-US" sz="1800" b="1" dirty="0"/>
            </a:br>
            <a:r>
              <a:rPr lang="en-US" sz="1800" b="1" dirty="0"/>
              <a:t>- </a:t>
            </a:r>
            <a:r>
              <a:rPr lang="da-DK" sz="1800" b="1" i="1" dirty="0"/>
              <a:t>Jeg oplevede en skole præget af faglig kvalitet med plads til forskellighed blandt både elever og lærere. Samtidig har jeg erfaret, at der på VPS er et trygt undervisningsmiljø, hvor der er gode relationer mellem lærere og elever, hvilket bl.a. er kommet til udtryk gennem mine observationer, hvor jeg har oplevet, at der er god plads til at fejle og spørge for derigennem at lære og blive klogere på det faglige indhold.</a:t>
            </a:r>
            <a:br>
              <a:rPr lang="da-DK" sz="1800" b="1" i="1" dirty="0"/>
            </a:br>
            <a:br>
              <a:rPr lang="da-DK" sz="1800" b="1" i="1" dirty="0"/>
            </a:br>
            <a:r>
              <a:rPr lang="da-DK" sz="1800" b="1" i="1" dirty="0"/>
              <a:t>- Skolens værdigrundlag vidner om stor overensstemmelse med friheds- og menneskerettigheder. Skolen vægter alle elevers mulighed for at stå frem, som den de er og vægter samtidig, at der er tillid og trivsel på skolen.</a:t>
            </a:r>
            <a:br>
              <a:rPr lang="da-DK" sz="1800" b="1" i="1" dirty="0"/>
            </a:br>
            <a:br>
              <a:rPr lang="da-DK" sz="1800" b="1" i="1" dirty="0"/>
            </a:br>
            <a:r>
              <a:rPr lang="da-DK" sz="1800" b="1" i="1" dirty="0"/>
              <a:t>- Jeg har generelt oplevet fagligt kompetente lærere, der har været tydelige i deres kommunikation og struktur for undervisningens indhold.</a:t>
            </a:r>
            <a:br>
              <a:rPr lang="da-DK" sz="1800" b="1" i="1" dirty="0"/>
            </a:br>
            <a:br>
              <a:rPr lang="da-DK" sz="1800" b="1" i="1" dirty="0"/>
            </a:br>
            <a:r>
              <a:rPr lang="da-DK" sz="1800" b="1" i="1" dirty="0"/>
              <a:t>- I alle mine observationer har jeg oplevet elever, der har deltaget aktivt i undervisningen og ikke været bange for at spørge og fremlægge mundtligt. Bl.a. vil jeg fremhæve, at en elev skulle læse højt i en gruppe og havde lidt udfordringer med at afkode indholdet. Eleven sagde højt " jeg er jo faktisk ordblind, så jeg har lidt svært ved at læse højt" - hvilket er et eksempel på en elev, der ikke var bange for at tale højt om sin udfordring. Generelt har eleverne forekommet at være trygge og aktive i undervisningen</a:t>
            </a:r>
            <a:br>
              <a:rPr lang="da-DK" sz="1800" b="1" i="1" dirty="0"/>
            </a:br>
            <a:br>
              <a:rPr lang="en-US" sz="1800" b="1" dirty="0"/>
            </a:br>
            <a:br>
              <a:rPr lang="en-US" sz="1800" b="1" dirty="0"/>
            </a:br>
            <a:r>
              <a:rPr lang="en-US" sz="1800" dirty="0"/>
              <a:t>Det </a:t>
            </a:r>
            <a:r>
              <a:rPr lang="en-US" sz="1800" dirty="0" err="1"/>
              <a:t>synes</a:t>
            </a:r>
            <a:r>
              <a:rPr lang="en-US" sz="1800" dirty="0"/>
              <a:t> </a:t>
            </a:r>
            <a:r>
              <a:rPr lang="en-US" sz="1800" dirty="0" err="1"/>
              <a:t>jeg</a:t>
            </a:r>
            <a:r>
              <a:rPr lang="en-US" sz="1800" dirty="0"/>
              <a:t> </a:t>
            </a:r>
            <a:r>
              <a:rPr lang="en-US" sz="1800" dirty="0" err="1"/>
              <a:t>godt</a:t>
            </a:r>
            <a:r>
              <a:rPr lang="en-US" sz="1800" dirty="0"/>
              <a:t>, vi </a:t>
            </a:r>
            <a:r>
              <a:rPr lang="en-US" sz="1800" dirty="0" err="1"/>
              <a:t>kan</a:t>
            </a:r>
            <a:r>
              <a:rPr lang="en-US" sz="1800" dirty="0"/>
              <a:t> </a:t>
            </a:r>
            <a:r>
              <a:rPr lang="en-US" sz="1800" dirty="0" err="1"/>
              <a:t>være</a:t>
            </a:r>
            <a:r>
              <a:rPr lang="en-US" sz="1800" dirty="0"/>
              <a:t> </a:t>
            </a:r>
            <a:r>
              <a:rPr lang="en-US" sz="1800" dirty="0" err="1"/>
              <a:t>stolte</a:t>
            </a:r>
            <a:r>
              <a:rPr lang="en-US" sz="1800" dirty="0"/>
              <a:t> </a:t>
            </a:r>
            <a:r>
              <a:rPr lang="en-US" sz="1800" dirty="0" err="1"/>
              <a:t>af</a:t>
            </a:r>
            <a:r>
              <a:rPr lang="en-US" sz="1800" dirty="0"/>
              <a:t>!</a:t>
            </a:r>
          </a:p>
        </p:txBody>
      </p:sp>
      <p:sp>
        <p:nvSpPr>
          <p:cNvPr id="21" name="Freeform: Shape 20">
            <a:extLst>
              <a:ext uri="{FF2B5EF4-FFF2-40B4-BE49-F238E27FC236}">
                <a16:creationId xmlns:a16="http://schemas.microsoft.com/office/drawing/2014/main" id="{2C6334C2-F73F-4B3B-A626-DD5F69DF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389868" cy="6374535"/>
          </a:xfrm>
          <a:custGeom>
            <a:avLst/>
            <a:gdLst>
              <a:gd name="connsiteX0" fmla="*/ 620377 w 5389868"/>
              <a:gd name="connsiteY0" fmla="*/ 6374535 h 6374535"/>
              <a:gd name="connsiteX1" fmla="*/ 3459520 w 5389868"/>
              <a:gd name="connsiteY1" fmla="*/ 6374535 h 6374535"/>
              <a:gd name="connsiteX2" fmla="*/ 3638761 w 5389868"/>
              <a:gd name="connsiteY2" fmla="*/ 6288190 h 6374535"/>
              <a:gd name="connsiteX3" fmla="*/ 5389868 w 5389868"/>
              <a:gd name="connsiteY3" fmla="*/ 3346018 h 6374535"/>
              <a:gd name="connsiteX4" fmla="*/ 2043850 w 5389868"/>
              <a:gd name="connsiteY4" fmla="*/ 0 h 6374535"/>
              <a:gd name="connsiteX5" fmla="*/ 139826 w 5389868"/>
              <a:gd name="connsiteY5" fmla="*/ 594192 h 6374535"/>
              <a:gd name="connsiteX6" fmla="*/ 0 w 5389868"/>
              <a:gd name="connsiteY6" fmla="*/ 700065 h 6374535"/>
              <a:gd name="connsiteX7" fmla="*/ 0 w 5389868"/>
              <a:gd name="connsiteY7" fmla="*/ 5991971 h 6374535"/>
              <a:gd name="connsiteX8" fmla="*/ 139827 w 5389868"/>
              <a:gd name="connsiteY8" fmla="*/ 6097845 h 6374535"/>
              <a:gd name="connsiteX9" fmla="*/ 378347 w 5389868"/>
              <a:gd name="connsiteY9" fmla="*/ 6248727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9868" h="6374535">
                <a:moveTo>
                  <a:pt x="620377" y="6374535"/>
                </a:moveTo>
                <a:lnTo>
                  <a:pt x="3459520" y="6374535"/>
                </a:lnTo>
                <a:lnTo>
                  <a:pt x="3638761" y="6288190"/>
                </a:lnTo>
                <a:cubicBezTo>
                  <a:pt x="4681799" y="5721578"/>
                  <a:pt x="5389868" y="4616487"/>
                  <a:pt x="5389868" y="3346018"/>
                </a:cubicBezTo>
                <a:cubicBezTo>
                  <a:pt x="5389868" y="1498063"/>
                  <a:pt x="3891805" y="0"/>
                  <a:pt x="2043850" y="0"/>
                </a:cubicBezTo>
                <a:cubicBezTo>
                  <a:pt x="1336430" y="0"/>
                  <a:pt x="680285" y="219535"/>
                  <a:pt x="139826" y="594192"/>
                </a:cubicBezTo>
                <a:lnTo>
                  <a:pt x="0" y="700065"/>
                </a:lnTo>
                <a:lnTo>
                  <a:pt x="0" y="5991971"/>
                </a:lnTo>
                <a:lnTo>
                  <a:pt x="139827" y="6097845"/>
                </a:lnTo>
                <a:cubicBezTo>
                  <a:pt x="217035" y="6151367"/>
                  <a:pt x="296605" y="6201724"/>
                  <a:pt x="378347" y="624872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Billede 3" descr="Et billede, der indeholder person, væg, indendørs, smilende&#10;&#10;Automatisk genereret beskrivelse">
            <a:extLst>
              <a:ext uri="{FF2B5EF4-FFF2-40B4-BE49-F238E27FC236}">
                <a16:creationId xmlns:a16="http://schemas.microsoft.com/office/drawing/2014/main" id="{7A7FE4B2-4C82-4087-868E-3B49962551D3}"/>
              </a:ext>
            </a:extLst>
          </p:cNvPr>
          <p:cNvPicPr>
            <a:picLocks noChangeAspect="1"/>
          </p:cNvPicPr>
          <p:nvPr/>
        </p:nvPicPr>
        <p:blipFill rotWithShape="1">
          <a:blip r:embed="rId2">
            <a:extLst>
              <a:ext uri="{28A0092B-C50C-407E-A947-70E740481C1C}">
                <a14:useLocalDpi xmlns:a14="http://schemas.microsoft.com/office/drawing/2010/main" val="0"/>
              </a:ext>
            </a:extLst>
          </a:blip>
          <a:srcRect l="551" r="3" b="3"/>
          <a:stretch/>
        </p:blipFill>
        <p:spPr>
          <a:xfrm>
            <a:off x="21" y="10"/>
            <a:ext cx="5112754" cy="6066171"/>
          </a:xfrm>
          <a:custGeom>
            <a:avLst/>
            <a:gdLst/>
            <a:ahLst/>
            <a:cxnLst/>
            <a:rect l="l" t="t" r="r" b="b"/>
            <a:pathLst>
              <a:path w="5234519" h="6210629">
                <a:moveTo>
                  <a:pt x="1082595" y="0"/>
                </a:moveTo>
                <a:lnTo>
                  <a:pt x="3027450" y="0"/>
                </a:lnTo>
                <a:lnTo>
                  <a:pt x="3291029" y="96471"/>
                </a:lnTo>
                <a:cubicBezTo>
                  <a:pt x="4433137" y="579542"/>
                  <a:pt x="5234519" y="1710443"/>
                  <a:pt x="5234519" y="3028517"/>
                </a:cubicBezTo>
                <a:cubicBezTo>
                  <a:pt x="5234519" y="4785949"/>
                  <a:pt x="3809839" y="6210629"/>
                  <a:pt x="2052407" y="6210629"/>
                </a:cubicBezTo>
                <a:cubicBezTo>
                  <a:pt x="1283531" y="6210629"/>
                  <a:pt x="578345" y="5937936"/>
                  <a:pt x="28288" y="5483989"/>
                </a:cubicBezTo>
                <a:lnTo>
                  <a:pt x="0" y="5458279"/>
                </a:lnTo>
                <a:lnTo>
                  <a:pt x="0" y="598754"/>
                </a:lnTo>
                <a:lnTo>
                  <a:pt x="28288" y="573044"/>
                </a:lnTo>
                <a:cubicBezTo>
                  <a:pt x="303317" y="346070"/>
                  <a:pt x="617127" y="164410"/>
                  <a:pt x="958290" y="39494"/>
                </a:cubicBezTo>
                <a:close/>
              </a:path>
            </a:pathLst>
          </a:custGeom>
        </p:spPr>
      </p:pic>
    </p:spTree>
    <p:extLst>
      <p:ext uri="{BB962C8B-B14F-4D97-AF65-F5344CB8AC3E}">
        <p14:creationId xmlns:p14="http://schemas.microsoft.com/office/powerpoint/2010/main" val="264809087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Kontor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1766</TotalTime>
  <Words>1109</Words>
  <Application>Microsoft Office PowerPoint</Application>
  <PresentationFormat>Widescreen</PresentationFormat>
  <Paragraphs>48</Paragraphs>
  <Slides>16</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16</vt:i4>
      </vt:variant>
    </vt:vector>
  </HeadingPairs>
  <TitlesOfParts>
    <vt:vector size="20" baseType="lpstr">
      <vt:lpstr>Arial</vt:lpstr>
      <vt:lpstr>Calibri</vt:lpstr>
      <vt:lpstr>Calibri Light</vt:lpstr>
      <vt:lpstr>Kontortema</vt:lpstr>
      <vt:lpstr>Skolelederens årsberetning 2022</vt:lpstr>
      <vt:lpstr>Vi er nu 297 elever og 48 medarbejdere på VPS</vt:lpstr>
      <vt:lpstr>Det er en ulige konkurrence, vi har med privatskolerne. En privatskole kan sætte et loft for, hvor mange elever, de ønsker at modtage. De kan også sige nej til bogligt svage elever, eller børn som ikke fungerer socialt. Vi kan ikke afvise nogen, og vi ønsker heller ikke at afvise nogen, vores folkeskole er for alle. Samtidig skal kommunen aflevere penge til privatskolen, siger Helge Friis     Fakta….</vt:lpstr>
      <vt:lpstr>Åben invitation til Helge Friis og Steffen Jensen, så fortæller vi gerne.</vt:lpstr>
      <vt:lpstr> </vt:lpstr>
      <vt:lpstr>Vi har savnet det, vi har sammen!   </vt:lpstr>
      <vt:lpstr>Fokus……. </vt:lpstr>
      <vt:lpstr>2021 i ord og billeder</vt:lpstr>
      <vt:lpstr>          På medarbejdersiden stoppede Saga ved skoleårets udgang.   Heldigvis kom der i Fritten tre nye ansigter nemlig Tina, som started 1. august og  Alexandra og Sofie, som blev ansat 1. maj i forbindelse med  starten af Mini-Fritten  </vt:lpstr>
      <vt:lpstr>PowerPoint-præsentation</vt:lpstr>
      <vt:lpstr>Udbygningen af VPS viste sig at være for stor en mundfuld rent økonomisk, og tiden med Corona har ikke gjort det mere rentabelt at bygge.   Vi vælger i stedet for at opsætte en pavillon med to klasselokaler og grupperum. Samarbejdet med “Bjerg arkitektur” fortsætter med henblik på nye muligheder. Der er heldigvis kvadratmeter på VPS, som kan udnyttes på nye spændende måder.</vt:lpstr>
      <vt:lpstr>                                                       Etablering og genetablering af klubben for eleverne i 4. og 5.klasse   </vt:lpstr>
      <vt:lpstr>Der er sat varmepumpe op i værkstedet på Frittens 1. sal, så det bliver muligt at varmeregulere  Af samme årsag er der sat solfilm på vinduerne til kontoret, og vinduerne på 1. sal i C er skiftet ud til vinduer med solfilter.</vt:lpstr>
      <vt:lpstr>                   D-gården</vt:lpstr>
      <vt:lpstr>Overdækket udendørsareal og nyt indgangsparti til Fritten</vt:lpstr>
      <vt:lpstr> HEIDI THEILMANN SCHMIDT, der som skolens nye tilsynsførende siden august ind imellem har haft sin gang på VPS, har udarbejdet sin første tilsynserklæring. Hun skriver bl.a.:  - Jeg oplevede en skole præget af faglig kvalitet med plads til forskellighed blandt både elever og lærere. Samtidig har jeg erfaret, at der på VPS er et trygt undervisningsmiljø, hvor der er gode relationer mellem lærere og elever, hvilket bl.a. er kommet til udtryk gennem mine observationer, hvor jeg har oplevet, at der er god plads til at fejle og spørge for derigennem at lære og blive klogere på det faglige indhold.  - Skolens værdigrundlag vidner om stor overensstemmelse med friheds- og menneskerettigheder. Skolen vægter alle elevers mulighed for at stå frem, som den de er og vægter samtidig, at der er tillid og trivsel på skolen.  - Jeg har generelt oplevet fagligt kompetente lærere, der har været tydelige i deres kommunikation og struktur for undervisningens indhold.  - I alle mine observationer har jeg oplevet elever, der har deltaget aktivt i undervisningen og ikke været bange for at spørge og fremlægge mundtligt. Bl.a. vil jeg fremhæve, at en elev skulle læse højt i en gruppe og havde lidt udfordringer med at afkode indholdet. Eleven sagde højt " jeg er jo faktisk ordblind, så jeg har lidt svært ved at læse højt" - hvilket er et eksempel på en elev, der ikke var bange for at tale højt om sin udfordring. Generelt har eleverne forekommet at være trygge og aktive i undervisningen   Det synes jeg godt, vi kan være stolte af!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Skolelederens årsberetning 2019</dc:title>
  <dc:creator>Dorte Lindhardt Dahl</dc:creator>
  <cp:lastModifiedBy>Dorte Lindhardt Dahl</cp:lastModifiedBy>
  <cp:revision>66</cp:revision>
  <dcterms:created xsi:type="dcterms:W3CDTF">2020-06-15T20:36:15Z</dcterms:created>
  <dcterms:modified xsi:type="dcterms:W3CDTF">2022-04-07T14:50:07Z</dcterms:modified>
</cp:coreProperties>
</file>